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60" r:id="rId4"/>
    <p:sldId id="261" r:id="rId5"/>
    <p:sldId id="262" r:id="rId6"/>
    <p:sldId id="263" r:id="rId7"/>
    <p:sldId id="267" r:id="rId8"/>
    <p:sldId id="274" r:id="rId9"/>
    <p:sldId id="268" r:id="rId10"/>
    <p:sldId id="272" r:id="rId11"/>
    <p:sldId id="271" r:id="rId12"/>
    <p:sldId id="27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4594C1-A847-42A2-B587-7AD79A03A79E}" type="doc">
      <dgm:prSet loTypeId="urn:microsoft.com/office/officeart/2005/8/layout/matrix3" loCatId="matrix" qsTypeId="urn:microsoft.com/office/officeart/2005/8/quickstyle/3d2" qsCatId="3D" csTypeId="urn:microsoft.com/office/officeart/2005/8/colors/accent1_1" csCatId="accent1" phldr="1"/>
      <dgm:spPr/>
      <dgm:t>
        <a:bodyPr/>
        <a:lstStyle/>
        <a:p>
          <a:endParaRPr lang="ru-RU"/>
        </a:p>
      </dgm:t>
    </dgm:pt>
    <dgm:pt modelId="{D0574092-7213-425C-AE3A-84DC5B1ED968}">
      <dgm:prSet phldrT="[Текст]" custT="1">
        <dgm:style>
          <a:lnRef idx="0">
            <a:scrgbClr r="0" g="0" b="0"/>
          </a:lnRef>
          <a:fillRef idx="0">
            <a:scrgbClr r="0" g="0" b="0"/>
          </a:fillRef>
          <a:effectRef idx="0">
            <a:scrgbClr r="0" g="0" b="0"/>
          </a:effectRef>
          <a:fontRef idx="minor">
            <a:schemeClr val="accent5"/>
          </a:fontRef>
        </dgm:style>
      </dgm:prSet>
      <dgm:spPr>
        <a:noFill/>
        <a:ln w="28575" cap="flat" cmpd="sng" algn="ctr">
          <a:solidFill>
            <a:srgbClr val="0070C0"/>
          </a:solidFill>
          <a:prstDash val="solid"/>
          <a:round/>
          <a:headEnd type="none" w="med" len="med"/>
          <a:tailEnd type="none" w="med" len="med"/>
        </a:ln>
      </dgm:spPr>
      <dgm:t>
        <a:bodyPr/>
        <a:lstStyle/>
        <a:p>
          <a:r>
            <a:rPr lang="ru-RU" sz="2000" b="1" dirty="0" smtClean="0"/>
            <a:t>Критическое мышление</a:t>
          </a:r>
          <a:endParaRPr lang="ru-RU" sz="2000" b="1" dirty="0"/>
        </a:p>
      </dgm:t>
    </dgm:pt>
    <dgm:pt modelId="{011AAF38-3498-4AF3-BFBE-1767713496C7}" type="parTrans" cxnId="{63F77E06-5AE6-404C-9CC1-9D7CD1A3AC26}">
      <dgm:prSet/>
      <dgm:spPr/>
      <dgm:t>
        <a:bodyPr/>
        <a:lstStyle/>
        <a:p>
          <a:endParaRPr lang="ru-RU"/>
        </a:p>
      </dgm:t>
    </dgm:pt>
    <dgm:pt modelId="{1B20386C-5210-4E1C-B2F0-22FCE5A8C474}" type="sibTrans" cxnId="{63F77E06-5AE6-404C-9CC1-9D7CD1A3AC26}">
      <dgm:prSet/>
      <dgm:spPr/>
      <dgm:t>
        <a:bodyPr/>
        <a:lstStyle/>
        <a:p>
          <a:endParaRPr lang="ru-RU"/>
        </a:p>
      </dgm:t>
    </dgm:pt>
    <dgm:pt modelId="{1664718F-EB78-408B-BCB7-EE2DD49BF56C}">
      <dgm:prSet phldrT="[Текст]" custT="1">
        <dgm:style>
          <a:lnRef idx="0">
            <a:scrgbClr r="0" g="0" b="0"/>
          </a:lnRef>
          <a:fillRef idx="0">
            <a:scrgbClr r="0" g="0" b="0"/>
          </a:fillRef>
          <a:effectRef idx="0">
            <a:scrgbClr r="0" g="0" b="0"/>
          </a:effectRef>
          <a:fontRef idx="minor">
            <a:schemeClr val="accent5"/>
          </a:fontRef>
        </dgm:style>
      </dgm:prSet>
      <dgm:spPr>
        <a:noFill/>
        <a:ln w="28575" cap="flat" cmpd="sng" algn="ctr">
          <a:solidFill>
            <a:schemeClr val="accent5"/>
          </a:solidFill>
          <a:prstDash val="solid"/>
          <a:round/>
          <a:headEnd type="none" w="med" len="med"/>
          <a:tailEnd type="none" w="med" len="med"/>
        </a:ln>
        <a:effectLst>
          <a:innerShdw blurRad="114300">
            <a:prstClr val="black"/>
          </a:innerShdw>
        </a:effectLst>
      </dgm:spPr>
      <dgm:t>
        <a:bodyPr/>
        <a:lstStyle/>
        <a:p>
          <a:r>
            <a:rPr lang="ru-RU" sz="2000" b="1" dirty="0" smtClean="0"/>
            <a:t>Креативность</a:t>
          </a:r>
          <a:endParaRPr lang="ru-RU" sz="2000" b="1" dirty="0"/>
        </a:p>
      </dgm:t>
    </dgm:pt>
    <dgm:pt modelId="{A726DB40-687E-4DD7-A640-747AB218CCA9}" type="parTrans" cxnId="{CA8C69A6-B344-44A5-81E2-B99A362E4B8C}">
      <dgm:prSet/>
      <dgm:spPr/>
      <dgm:t>
        <a:bodyPr/>
        <a:lstStyle/>
        <a:p>
          <a:endParaRPr lang="ru-RU"/>
        </a:p>
      </dgm:t>
    </dgm:pt>
    <dgm:pt modelId="{380EF644-4002-4310-8D82-BF6E87C88573}" type="sibTrans" cxnId="{CA8C69A6-B344-44A5-81E2-B99A362E4B8C}">
      <dgm:prSet/>
      <dgm:spPr/>
      <dgm:t>
        <a:bodyPr/>
        <a:lstStyle/>
        <a:p>
          <a:endParaRPr lang="ru-RU"/>
        </a:p>
      </dgm:t>
    </dgm:pt>
    <dgm:pt modelId="{01BCBFAF-0267-45D4-BC7B-1C5875E0B37F}">
      <dgm:prSet phldrT="[Текст]" custT="1">
        <dgm:style>
          <a:lnRef idx="0">
            <a:scrgbClr r="0" g="0" b="0"/>
          </a:lnRef>
          <a:fillRef idx="0">
            <a:scrgbClr r="0" g="0" b="0"/>
          </a:fillRef>
          <a:effectRef idx="0">
            <a:scrgbClr r="0" g="0" b="0"/>
          </a:effectRef>
          <a:fontRef idx="minor">
            <a:schemeClr val="accent5"/>
          </a:fontRef>
        </dgm:style>
      </dgm:prSet>
      <dgm:spPr>
        <a:noFill/>
        <a:ln w="28575" cap="flat" cmpd="sng" algn="ctr">
          <a:solidFill>
            <a:schemeClr val="accent5"/>
          </a:solidFill>
          <a:prstDash val="solid"/>
          <a:round/>
          <a:headEnd type="none" w="med" len="med"/>
          <a:tailEnd type="none" w="med" len="med"/>
        </a:ln>
      </dgm:spPr>
      <dgm:t>
        <a:bodyPr/>
        <a:lstStyle/>
        <a:p>
          <a:r>
            <a:rPr lang="ru-RU" sz="2000" b="1" dirty="0" smtClean="0"/>
            <a:t>Коммуникация</a:t>
          </a:r>
          <a:endParaRPr lang="ru-RU" sz="2000" b="1" dirty="0"/>
        </a:p>
      </dgm:t>
    </dgm:pt>
    <dgm:pt modelId="{61F8D0A1-E632-4D5B-9491-D4E47DDD090D}" type="parTrans" cxnId="{449457B9-4F62-493A-BC30-06750C03A035}">
      <dgm:prSet/>
      <dgm:spPr/>
      <dgm:t>
        <a:bodyPr/>
        <a:lstStyle/>
        <a:p>
          <a:endParaRPr lang="ru-RU"/>
        </a:p>
      </dgm:t>
    </dgm:pt>
    <dgm:pt modelId="{C9282B07-8584-40E1-8A0E-EBE6845303B0}" type="sibTrans" cxnId="{449457B9-4F62-493A-BC30-06750C03A035}">
      <dgm:prSet/>
      <dgm:spPr/>
      <dgm:t>
        <a:bodyPr/>
        <a:lstStyle/>
        <a:p>
          <a:endParaRPr lang="ru-RU"/>
        </a:p>
      </dgm:t>
    </dgm:pt>
    <dgm:pt modelId="{2B3532C9-EA6D-4DD2-9F97-45B3F8C176BA}">
      <dgm:prSet phldrT="[Текст]" custT="1">
        <dgm:style>
          <a:lnRef idx="0">
            <a:scrgbClr r="0" g="0" b="0"/>
          </a:lnRef>
          <a:fillRef idx="0">
            <a:scrgbClr r="0" g="0" b="0"/>
          </a:fillRef>
          <a:effectRef idx="0">
            <a:scrgbClr r="0" g="0" b="0"/>
          </a:effectRef>
          <a:fontRef idx="minor">
            <a:schemeClr val="accent5"/>
          </a:fontRef>
        </dgm:style>
      </dgm:prSet>
      <dgm:spPr>
        <a:noFill/>
        <a:ln w="28575" cap="flat" cmpd="sng" algn="ctr">
          <a:solidFill>
            <a:schemeClr val="accent5"/>
          </a:solidFill>
          <a:prstDash val="solid"/>
          <a:round/>
          <a:headEnd type="none" w="med" len="med"/>
          <a:tailEnd type="none" w="med" len="med"/>
        </a:ln>
      </dgm:spPr>
      <dgm:t>
        <a:bodyPr/>
        <a:lstStyle/>
        <a:p>
          <a:r>
            <a:rPr lang="ru-RU" sz="2000" b="1" dirty="0" smtClean="0"/>
            <a:t>Кооперация</a:t>
          </a:r>
          <a:endParaRPr lang="ru-RU" sz="2000" b="1" dirty="0"/>
        </a:p>
      </dgm:t>
    </dgm:pt>
    <dgm:pt modelId="{9DDC66E6-4264-468E-8818-5F74F714D9A0}" type="parTrans" cxnId="{51083062-BEEB-4A26-8EF7-BA8CF8589D5A}">
      <dgm:prSet/>
      <dgm:spPr/>
      <dgm:t>
        <a:bodyPr/>
        <a:lstStyle/>
        <a:p>
          <a:endParaRPr lang="ru-RU"/>
        </a:p>
      </dgm:t>
    </dgm:pt>
    <dgm:pt modelId="{779CC8E4-D486-4432-875C-61ACB0F4C2D1}" type="sibTrans" cxnId="{51083062-BEEB-4A26-8EF7-BA8CF8589D5A}">
      <dgm:prSet/>
      <dgm:spPr/>
      <dgm:t>
        <a:bodyPr/>
        <a:lstStyle/>
        <a:p>
          <a:endParaRPr lang="ru-RU"/>
        </a:p>
      </dgm:t>
    </dgm:pt>
    <dgm:pt modelId="{6A534D63-73E1-45CC-8B0A-5E500AAF9451}" type="pres">
      <dgm:prSet presAssocID="{7D4594C1-A847-42A2-B587-7AD79A03A79E}" presName="matrix" presStyleCnt="0">
        <dgm:presLayoutVars>
          <dgm:chMax val="1"/>
          <dgm:dir/>
          <dgm:resizeHandles val="exact"/>
        </dgm:presLayoutVars>
      </dgm:prSet>
      <dgm:spPr/>
      <dgm:t>
        <a:bodyPr/>
        <a:lstStyle/>
        <a:p>
          <a:endParaRPr lang="ru-RU"/>
        </a:p>
      </dgm:t>
    </dgm:pt>
    <dgm:pt modelId="{626E6AD8-E957-4148-A299-7FAC0C1E15B1}" type="pres">
      <dgm:prSet presAssocID="{7D4594C1-A847-42A2-B587-7AD79A03A79E}" presName="diamond" presStyleLbl="bgShp" presStyleIdx="0" presStyleCnt="1"/>
      <dgm:spPr/>
    </dgm:pt>
    <dgm:pt modelId="{6CD921BB-05F3-480A-B23B-4AF51111D468}" type="pres">
      <dgm:prSet presAssocID="{7D4594C1-A847-42A2-B587-7AD79A03A79E}" presName="quad1" presStyleLbl="node1" presStyleIdx="0" presStyleCnt="4" custScaleX="112749">
        <dgm:presLayoutVars>
          <dgm:chMax val="0"/>
          <dgm:chPref val="0"/>
          <dgm:bulletEnabled val="1"/>
        </dgm:presLayoutVars>
      </dgm:prSet>
      <dgm:spPr/>
      <dgm:t>
        <a:bodyPr/>
        <a:lstStyle/>
        <a:p>
          <a:endParaRPr lang="ru-RU"/>
        </a:p>
      </dgm:t>
    </dgm:pt>
    <dgm:pt modelId="{51FE6B6A-7DD4-4EEF-A25F-86AD9DD521FF}" type="pres">
      <dgm:prSet presAssocID="{7D4594C1-A847-42A2-B587-7AD79A03A79E}" presName="quad2" presStyleLbl="node1" presStyleIdx="1" presStyleCnt="4" custScaleX="116315">
        <dgm:presLayoutVars>
          <dgm:chMax val="0"/>
          <dgm:chPref val="0"/>
          <dgm:bulletEnabled val="1"/>
        </dgm:presLayoutVars>
      </dgm:prSet>
      <dgm:spPr/>
      <dgm:t>
        <a:bodyPr/>
        <a:lstStyle/>
        <a:p>
          <a:endParaRPr lang="ru-RU"/>
        </a:p>
      </dgm:t>
    </dgm:pt>
    <dgm:pt modelId="{AC68579C-5140-447D-AE2C-5F6E90B26C49}" type="pres">
      <dgm:prSet presAssocID="{7D4594C1-A847-42A2-B587-7AD79A03A79E}" presName="quad3" presStyleLbl="node1" presStyleIdx="2" presStyleCnt="4" custScaleX="117256" custScaleY="96467">
        <dgm:presLayoutVars>
          <dgm:chMax val="0"/>
          <dgm:chPref val="0"/>
          <dgm:bulletEnabled val="1"/>
        </dgm:presLayoutVars>
      </dgm:prSet>
      <dgm:spPr/>
      <dgm:t>
        <a:bodyPr/>
        <a:lstStyle/>
        <a:p>
          <a:endParaRPr lang="ru-RU"/>
        </a:p>
      </dgm:t>
    </dgm:pt>
    <dgm:pt modelId="{79170ACE-C85A-4187-82CC-269E8017CA7E}" type="pres">
      <dgm:prSet presAssocID="{7D4594C1-A847-42A2-B587-7AD79A03A79E}" presName="quad4" presStyleLbl="node1" presStyleIdx="3" presStyleCnt="4" custScaleX="108862" custLinFactNeighborX="-670" custLinFactNeighborY="-1187">
        <dgm:presLayoutVars>
          <dgm:chMax val="0"/>
          <dgm:chPref val="0"/>
          <dgm:bulletEnabled val="1"/>
        </dgm:presLayoutVars>
      </dgm:prSet>
      <dgm:spPr/>
      <dgm:t>
        <a:bodyPr/>
        <a:lstStyle/>
        <a:p>
          <a:endParaRPr lang="ru-RU"/>
        </a:p>
      </dgm:t>
    </dgm:pt>
  </dgm:ptLst>
  <dgm:cxnLst>
    <dgm:cxn modelId="{59BE12E6-1B83-442A-AF65-6E6098061C04}" type="presOf" srcId="{2B3532C9-EA6D-4DD2-9F97-45B3F8C176BA}" destId="{79170ACE-C85A-4187-82CC-269E8017CA7E}" srcOrd="0" destOrd="0" presId="urn:microsoft.com/office/officeart/2005/8/layout/matrix3"/>
    <dgm:cxn modelId="{309A0B26-78E0-4376-89A1-CC3DBD45FE80}" type="presOf" srcId="{D0574092-7213-425C-AE3A-84DC5B1ED968}" destId="{6CD921BB-05F3-480A-B23B-4AF51111D468}" srcOrd="0" destOrd="0" presId="urn:microsoft.com/office/officeart/2005/8/layout/matrix3"/>
    <dgm:cxn modelId="{B3BE44E5-8D2F-4DD6-9CEC-4343A5FA8A56}" type="presOf" srcId="{7D4594C1-A847-42A2-B587-7AD79A03A79E}" destId="{6A534D63-73E1-45CC-8B0A-5E500AAF9451}" srcOrd="0" destOrd="0" presId="urn:microsoft.com/office/officeart/2005/8/layout/matrix3"/>
    <dgm:cxn modelId="{CA8C69A6-B344-44A5-81E2-B99A362E4B8C}" srcId="{7D4594C1-A847-42A2-B587-7AD79A03A79E}" destId="{1664718F-EB78-408B-BCB7-EE2DD49BF56C}" srcOrd="1" destOrd="0" parTransId="{A726DB40-687E-4DD7-A640-747AB218CCA9}" sibTransId="{380EF644-4002-4310-8D82-BF6E87C88573}"/>
    <dgm:cxn modelId="{63F77E06-5AE6-404C-9CC1-9D7CD1A3AC26}" srcId="{7D4594C1-A847-42A2-B587-7AD79A03A79E}" destId="{D0574092-7213-425C-AE3A-84DC5B1ED968}" srcOrd="0" destOrd="0" parTransId="{011AAF38-3498-4AF3-BFBE-1767713496C7}" sibTransId="{1B20386C-5210-4E1C-B2F0-22FCE5A8C474}"/>
    <dgm:cxn modelId="{1A27B977-ACB7-4854-A754-E768C088A4F6}" type="presOf" srcId="{01BCBFAF-0267-45D4-BC7B-1C5875E0B37F}" destId="{AC68579C-5140-447D-AE2C-5F6E90B26C49}" srcOrd="0" destOrd="0" presId="urn:microsoft.com/office/officeart/2005/8/layout/matrix3"/>
    <dgm:cxn modelId="{60FC42C4-27AF-437E-9963-E25A96E21FCC}" type="presOf" srcId="{1664718F-EB78-408B-BCB7-EE2DD49BF56C}" destId="{51FE6B6A-7DD4-4EEF-A25F-86AD9DD521FF}" srcOrd="0" destOrd="0" presId="urn:microsoft.com/office/officeart/2005/8/layout/matrix3"/>
    <dgm:cxn modelId="{449457B9-4F62-493A-BC30-06750C03A035}" srcId="{7D4594C1-A847-42A2-B587-7AD79A03A79E}" destId="{01BCBFAF-0267-45D4-BC7B-1C5875E0B37F}" srcOrd="2" destOrd="0" parTransId="{61F8D0A1-E632-4D5B-9491-D4E47DDD090D}" sibTransId="{C9282B07-8584-40E1-8A0E-EBE6845303B0}"/>
    <dgm:cxn modelId="{51083062-BEEB-4A26-8EF7-BA8CF8589D5A}" srcId="{7D4594C1-A847-42A2-B587-7AD79A03A79E}" destId="{2B3532C9-EA6D-4DD2-9F97-45B3F8C176BA}" srcOrd="3" destOrd="0" parTransId="{9DDC66E6-4264-468E-8818-5F74F714D9A0}" sibTransId="{779CC8E4-D486-4432-875C-61ACB0F4C2D1}"/>
    <dgm:cxn modelId="{365EF586-13F3-4D51-B66D-E7BAB49ABB01}" type="presParOf" srcId="{6A534D63-73E1-45CC-8B0A-5E500AAF9451}" destId="{626E6AD8-E957-4148-A299-7FAC0C1E15B1}" srcOrd="0" destOrd="0" presId="urn:microsoft.com/office/officeart/2005/8/layout/matrix3"/>
    <dgm:cxn modelId="{3ADA0EC4-3BA1-425C-8A68-9A4149B83F9E}" type="presParOf" srcId="{6A534D63-73E1-45CC-8B0A-5E500AAF9451}" destId="{6CD921BB-05F3-480A-B23B-4AF51111D468}" srcOrd="1" destOrd="0" presId="urn:microsoft.com/office/officeart/2005/8/layout/matrix3"/>
    <dgm:cxn modelId="{EAFC2DAF-A49D-42EA-9B27-809279124F70}" type="presParOf" srcId="{6A534D63-73E1-45CC-8B0A-5E500AAF9451}" destId="{51FE6B6A-7DD4-4EEF-A25F-86AD9DD521FF}" srcOrd="2" destOrd="0" presId="urn:microsoft.com/office/officeart/2005/8/layout/matrix3"/>
    <dgm:cxn modelId="{27C4D93E-2F59-4AA9-88A8-B50EA38D5AEF}" type="presParOf" srcId="{6A534D63-73E1-45CC-8B0A-5E500AAF9451}" destId="{AC68579C-5140-447D-AE2C-5F6E90B26C49}" srcOrd="3" destOrd="0" presId="urn:microsoft.com/office/officeart/2005/8/layout/matrix3"/>
    <dgm:cxn modelId="{D112E6F6-316C-42F7-BB9E-76D7506420E9}" type="presParOf" srcId="{6A534D63-73E1-45CC-8B0A-5E500AAF9451}" destId="{79170ACE-C85A-4187-82CC-269E8017CA7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8096B6-307D-416C-A9F9-77804455B050}" type="doc">
      <dgm:prSet loTypeId="urn:microsoft.com/office/officeart/2008/layout/RadialCluster" loCatId="cycle" qsTypeId="urn:microsoft.com/office/officeart/2005/8/quickstyle/3d2" qsCatId="3D" csTypeId="urn:microsoft.com/office/officeart/2005/8/colors/accent1_1" csCatId="accent1" phldr="1"/>
      <dgm:spPr/>
      <dgm:t>
        <a:bodyPr/>
        <a:lstStyle/>
        <a:p>
          <a:endParaRPr lang="ru-RU"/>
        </a:p>
      </dgm:t>
    </dgm:pt>
    <dgm:pt modelId="{7A74E7BA-80BE-4561-B329-C3ACD271E9E5}">
      <dgm:prSet phldrT="[Текст]" custT="1"/>
      <dgm:spPr/>
      <dgm:t>
        <a:bodyPr/>
        <a:lstStyle/>
        <a:p>
          <a:r>
            <a:rPr lang="ru-RU" sz="2400" b="1" dirty="0" smtClean="0"/>
            <a:t>3 комплекта = 32 темы</a:t>
          </a:r>
          <a:endParaRPr lang="ru-RU" sz="2400" b="1" dirty="0"/>
        </a:p>
      </dgm:t>
    </dgm:pt>
    <dgm:pt modelId="{6143ADD4-FCF3-46BB-80BD-81313208A67F}" type="parTrans" cxnId="{DA56E94C-0270-441D-AA92-814E53409D16}">
      <dgm:prSet/>
      <dgm:spPr/>
      <dgm:t>
        <a:bodyPr/>
        <a:lstStyle/>
        <a:p>
          <a:endParaRPr lang="ru-RU" sz="1800"/>
        </a:p>
      </dgm:t>
    </dgm:pt>
    <dgm:pt modelId="{A72BD6CF-E4BA-428B-A3FF-3E90C871B318}" type="sibTrans" cxnId="{DA56E94C-0270-441D-AA92-814E53409D16}">
      <dgm:prSet/>
      <dgm:spPr/>
      <dgm:t>
        <a:bodyPr/>
        <a:lstStyle/>
        <a:p>
          <a:endParaRPr lang="ru-RU" sz="1800"/>
        </a:p>
      </dgm:t>
    </dgm:pt>
    <dgm:pt modelId="{D2E244F9-663E-4867-9A8C-BE71842D6058}">
      <dgm:prSet phldrT="[Текст]" custT="1">
        <dgm:style>
          <a:lnRef idx="0">
            <a:scrgbClr r="0" g="0" b="0"/>
          </a:lnRef>
          <a:fillRef idx="0">
            <a:scrgbClr r="0" g="0" b="0"/>
          </a:fillRef>
          <a:effectRef idx="0">
            <a:scrgbClr r="0" g="0" b="0"/>
          </a:effectRef>
          <a:fontRef idx="minor">
            <a:schemeClr val="accent5"/>
          </a:fontRef>
        </dgm:style>
      </dgm:prSet>
      <dgm:spPr>
        <a:noFill/>
        <a:ln>
          <a:noFill/>
        </a:ln>
      </dgm:spPr>
      <dgm:t>
        <a:bodyPr/>
        <a:lstStyle/>
        <a:p>
          <a:r>
            <a:rPr lang="ru-RU" sz="2000" i="1" dirty="0" smtClean="0"/>
            <a:t>«Мир предметов»</a:t>
          </a:r>
          <a:endParaRPr lang="ru-RU" sz="2000" i="1" dirty="0"/>
        </a:p>
      </dgm:t>
    </dgm:pt>
    <dgm:pt modelId="{B41B4C93-9E3A-4C19-A602-E9AE35C37040}" type="parTrans" cxnId="{5115364D-2CB7-4830-9AD1-B48BE9F7C16E}">
      <dgm:prSet/>
      <dgm:spPr/>
      <dgm:t>
        <a:bodyPr/>
        <a:lstStyle/>
        <a:p>
          <a:endParaRPr lang="ru-RU" sz="1800"/>
        </a:p>
      </dgm:t>
    </dgm:pt>
    <dgm:pt modelId="{F7F357D5-97E6-4B29-87CE-AB637C42A3A2}" type="sibTrans" cxnId="{5115364D-2CB7-4830-9AD1-B48BE9F7C16E}">
      <dgm:prSet/>
      <dgm:spPr/>
      <dgm:t>
        <a:bodyPr/>
        <a:lstStyle/>
        <a:p>
          <a:endParaRPr lang="ru-RU" sz="1800"/>
        </a:p>
      </dgm:t>
    </dgm:pt>
    <dgm:pt modelId="{09E4982A-98BF-4D52-91A4-A4F7647CC31C}">
      <dgm:prSet phldrT="[Текст]" custT="1">
        <dgm:style>
          <a:lnRef idx="0">
            <a:scrgbClr r="0" g="0" b="0"/>
          </a:lnRef>
          <a:fillRef idx="0">
            <a:scrgbClr r="0" g="0" b="0"/>
          </a:fillRef>
          <a:effectRef idx="0">
            <a:scrgbClr r="0" g="0" b="0"/>
          </a:effectRef>
          <a:fontRef idx="minor">
            <a:schemeClr val="accent5"/>
          </a:fontRef>
        </dgm:style>
      </dgm:prSet>
      <dgm:spPr>
        <a:noFill/>
        <a:ln>
          <a:noFill/>
        </a:ln>
      </dgm:spPr>
      <dgm:t>
        <a:bodyPr/>
        <a:lstStyle/>
        <a:p>
          <a:pPr>
            <a:lnSpc>
              <a:spcPct val="100000"/>
            </a:lnSpc>
            <a:spcAft>
              <a:spcPts val="0"/>
            </a:spcAft>
          </a:pPr>
          <a:r>
            <a:rPr lang="ru-RU" sz="2000" i="1" dirty="0" smtClean="0"/>
            <a:t>«Мир растений </a:t>
          </a:r>
        </a:p>
        <a:p>
          <a:pPr>
            <a:lnSpc>
              <a:spcPct val="100000"/>
            </a:lnSpc>
            <a:spcAft>
              <a:spcPts val="0"/>
            </a:spcAft>
          </a:pPr>
          <a:r>
            <a:rPr lang="ru-RU" sz="2000" i="1" dirty="0" smtClean="0"/>
            <a:t>и животных»</a:t>
          </a:r>
          <a:endParaRPr lang="ru-RU" sz="2000" i="1" dirty="0"/>
        </a:p>
      </dgm:t>
    </dgm:pt>
    <dgm:pt modelId="{387F988D-3B0C-4ACC-9C91-EA03054B2CCE}" type="parTrans" cxnId="{EB604196-6323-4E5E-964C-3EB15F812219}">
      <dgm:prSet/>
      <dgm:spPr/>
      <dgm:t>
        <a:bodyPr/>
        <a:lstStyle/>
        <a:p>
          <a:endParaRPr lang="ru-RU" sz="1800"/>
        </a:p>
      </dgm:t>
    </dgm:pt>
    <dgm:pt modelId="{24E4C2D3-9927-45BA-8647-54546C4DF400}" type="sibTrans" cxnId="{EB604196-6323-4E5E-964C-3EB15F812219}">
      <dgm:prSet/>
      <dgm:spPr/>
      <dgm:t>
        <a:bodyPr/>
        <a:lstStyle/>
        <a:p>
          <a:endParaRPr lang="ru-RU" sz="1800"/>
        </a:p>
      </dgm:t>
    </dgm:pt>
    <dgm:pt modelId="{4ACBBDEA-22BC-4B2F-B368-4816F2431B1B}">
      <dgm:prSet phldrT="[Текст]" custT="1">
        <dgm:style>
          <a:lnRef idx="0">
            <a:scrgbClr r="0" g="0" b="0"/>
          </a:lnRef>
          <a:fillRef idx="0">
            <a:scrgbClr r="0" g="0" b="0"/>
          </a:fillRef>
          <a:effectRef idx="0">
            <a:scrgbClr r="0" g="0" b="0"/>
          </a:effectRef>
          <a:fontRef idx="minor">
            <a:schemeClr val="accent5"/>
          </a:fontRef>
        </dgm:style>
      </dgm:prSet>
      <dgm:spPr>
        <a:noFill/>
        <a:ln>
          <a:noFill/>
        </a:ln>
      </dgm:spPr>
      <dgm:t>
        <a:bodyPr/>
        <a:lstStyle/>
        <a:p>
          <a:r>
            <a:rPr lang="ru-RU" sz="2000" i="1" dirty="0" smtClean="0"/>
            <a:t>«Чем знаменита Россия?»</a:t>
          </a:r>
          <a:endParaRPr lang="ru-RU" sz="2000" i="1" dirty="0"/>
        </a:p>
      </dgm:t>
    </dgm:pt>
    <dgm:pt modelId="{8BFE9DC0-61A2-4F5E-9657-AF9CF38C2863}" type="parTrans" cxnId="{F6532DC8-5627-4895-94E2-F7BF6FF65253}">
      <dgm:prSet/>
      <dgm:spPr/>
      <dgm:t>
        <a:bodyPr/>
        <a:lstStyle/>
        <a:p>
          <a:endParaRPr lang="ru-RU" sz="1800"/>
        </a:p>
      </dgm:t>
    </dgm:pt>
    <dgm:pt modelId="{3AB9DE67-8EA1-4868-817F-F04F33336876}" type="sibTrans" cxnId="{F6532DC8-5627-4895-94E2-F7BF6FF65253}">
      <dgm:prSet/>
      <dgm:spPr/>
      <dgm:t>
        <a:bodyPr/>
        <a:lstStyle/>
        <a:p>
          <a:endParaRPr lang="ru-RU" sz="1800"/>
        </a:p>
      </dgm:t>
    </dgm:pt>
    <dgm:pt modelId="{4C9D3C2F-ED96-42D5-90DD-770804B86F57}" type="pres">
      <dgm:prSet presAssocID="{7C8096B6-307D-416C-A9F9-77804455B050}" presName="Name0" presStyleCnt="0">
        <dgm:presLayoutVars>
          <dgm:chMax val="1"/>
          <dgm:chPref val="1"/>
          <dgm:dir/>
          <dgm:animOne val="branch"/>
          <dgm:animLvl val="lvl"/>
        </dgm:presLayoutVars>
      </dgm:prSet>
      <dgm:spPr/>
      <dgm:t>
        <a:bodyPr/>
        <a:lstStyle/>
        <a:p>
          <a:endParaRPr lang="ru-RU"/>
        </a:p>
      </dgm:t>
    </dgm:pt>
    <dgm:pt modelId="{DC12EC18-E6F6-4383-A90D-6C5FDF945D57}" type="pres">
      <dgm:prSet presAssocID="{7A74E7BA-80BE-4561-B329-C3ACD271E9E5}" presName="singleCycle" presStyleCnt="0"/>
      <dgm:spPr/>
    </dgm:pt>
    <dgm:pt modelId="{4DB31DDB-824A-49C2-8DC1-C36FDBCCF2F6}" type="pres">
      <dgm:prSet presAssocID="{7A74E7BA-80BE-4561-B329-C3ACD271E9E5}" presName="singleCenter" presStyleLbl="node1" presStyleIdx="0" presStyleCnt="4" custScaleX="225176" custScaleY="67191" custLinFactNeighborX="2051" custLinFactNeighborY="-23317">
        <dgm:presLayoutVars>
          <dgm:chMax val="7"/>
          <dgm:chPref val="7"/>
        </dgm:presLayoutVars>
      </dgm:prSet>
      <dgm:spPr/>
      <dgm:t>
        <a:bodyPr/>
        <a:lstStyle/>
        <a:p>
          <a:endParaRPr lang="ru-RU"/>
        </a:p>
      </dgm:t>
    </dgm:pt>
    <dgm:pt modelId="{E8CFFF1F-5487-42ED-A8B4-3B2719F61272}" type="pres">
      <dgm:prSet presAssocID="{B41B4C93-9E3A-4C19-A602-E9AE35C37040}" presName="Name56" presStyleLbl="parChTrans1D2" presStyleIdx="0" presStyleCnt="3"/>
      <dgm:spPr/>
      <dgm:t>
        <a:bodyPr/>
        <a:lstStyle/>
        <a:p>
          <a:endParaRPr lang="ru-RU"/>
        </a:p>
      </dgm:t>
    </dgm:pt>
    <dgm:pt modelId="{8C98CADD-6C04-4A28-A6F4-1A7091407A88}" type="pres">
      <dgm:prSet presAssocID="{D2E244F9-663E-4867-9A8C-BE71842D6058}" presName="text0" presStyleLbl="node1" presStyleIdx="1" presStyleCnt="4" custScaleX="217795" custScaleY="100492" custRadScaleRad="99435" custRadScaleInc="4390">
        <dgm:presLayoutVars>
          <dgm:bulletEnabled val="1"/>
        </dgm:presLayoutVars>
      </dgm:prSet>
      <dgm:spPr/>
      <dgm:t>
        <a:bodyPr/>
        <a:lstStyle/>
        <a:p>
          <a:endParaRPr lang="ru-RU"/>
        </a:p>
      </dgm:t>
    </dgm:pt>
    <dgm:pt modelId="{73AC15E9-660F-4D9D-9B71-D2BDBA1D08D6}" type="pres">
      <dgm:prSet presAssocID="{387F988D-3B0C-4ACC-9C91-EA03054B2CCE}" presName="Name56" presStyleLbl="parChTrans1D2" presStyleIdx="1" presStyleCnt="3"/>
      <dgm:spPr/>
      <dgm:t>
        <a:bodyPr/>
        <a:lstStyle/>
        <a:p>
          <a:endParaRPr lang="ru-RU"/>
        </a:p>
      </dgm:t>
    </dgm:pt>
    <dgm:pt modelId="{77863E42-A9A6-4311-A5AA-E07FDD16E07F}" type="pres">
      <dgm:prSet presAssocID="{09E4982A-98BF-4D52-91A4-A4F7647CC31C}" presName="text0" presStyleLbl="node1" presStyleIdx="2" presStyleCnt="4" custScaleX="187260" custScaleY="171573" custRadScaleRad="64462" custRadScaleInc="5631">
        <dgm:presLayoutVars>
          <dgm:bulletEnabled val="1"/>
        </dgm:presLayoutVars>
      </dgm:prSet>
      <dgm:spPr/>
      <dgm:t>
        <a:bodyPr/>
        <a:lstStyle/>
        <a:p>
          <a:endParaRPr lang="ru-RU"/>
        </a:p>
      </dgm:t>
    </dgm:pt>
    <dgm:pt modelId="{DCBAA054-82CA-4655-B7FC-E832A64D516E}" type="pres">
      <dgm:prSet presAssocID="{8BFE9DC0-61A2-4F5E-9657-AF9CF38C2863}" presName="Name56" presStyleLbl="parChTrans1D2" presStyleIdx="2" presStyleCnt="3"/>
      <dgm:spPr/>
      <dgm:t>
        <a:bodyPr/>
        <a:lstStyle/>
        <a:p>
          <a:endParaRPr lang="ru-RU"/>
        </a:p>
      </dgm:t>
    </dgm:pt>
    <dgm:pt modelId="{52A3032C-4169-47ED-A189-F1FC52EE1A04}" type="pres">
      <dgm:prSet presAssocID="{4ACBBDEA-22BC-4B2F-B368-4816F2431B1B}" presName="text0" presStyleLbl="node1" presStyleIdx="3" presStyleCnt="4" custScaleX="190123" custScaleY="172022" custRadScaleRad="54693" custRadScaleInc="-16924">
        <dgm:presLayoutVars>
          <dgm:bulletEnabled val="1"/>
        </dgm:presLayoutVars>
      </dgm:prSet>
      <dgm:spPr/>
      <dgm:t>
        <a:bodyPr/>
        <a:lstStyle/>
        <a:p>
          <a:endParaRPr lang="ru-RU"/>
        </a:p>
      </dgm:t>
    </dgm:pt>
  </dgm:ptLst>
  <dgm:cxnLst>
    <dgm:cxn modelId="{972F96FA-AAC7-4188-AFE6-33D0D1C23786}" type="presOf" srcId="{8BFE9DC0-61A2-4F5E-9657-AF9CF38C2863}" destId="{DCBAA054-82CA-4655-B7FC-E832A64D516E}" srcOrd="0" destOrd="0" presId="urn:microsoft.com/office/officeart/2008/layout/RadialCluster"/>
    <dgm:cxn modelId="{5115364D-2CB7-4830-9AD1-B48BE9F7C16E}" srcId="{7A74E7BA-80BE-4561-B329-C3ACD271E9E5}" destId="{D2E244F9-663E-4867-9A8C-BE71842D6058}" srcOrd="0" destOrd="0" parTransId="{B41B4C93-9E3A-4C19-A602-E9AE35C37040}" sibTransId="{F7F357D5-97E6-4B29-87CE-AB637C42A3A2}"/>
    <dgm:cxn modelId="{AE053EAE-2B46-4789-B7C9-00A1870FBF23}" type="presOf" srcId="{09E4982A-98BF-4D52-91A4-A4F7647CC31C}" destId="{77863E42-A9A6-4311-A5AA-E07FDD16E07F}" srcOrd="0" destOrd="0" presId="urn:microsoft.com/office/officeart/2008/layout/RadialCluster"/>
    <dgm:cxn modelId="{DA56E94C-0270-441D-AA92-814E53409D16}" srcId="{7C8096B6-307D-416C-A9F9-77804455B050}" destId="{7A74E7BA-80BE-4561-B329-C3ACD271E9E5}" srcOrd="0" destOrd="0" parTransId="{6143ADD4-FCF3-46BB-80BD-81313208A67F}" sibTransId="{A72BD6CF-E4BA-428B-A3FF-3E90C871B318}"/>
    <dgm:cxn modelId="{C9C1B3B6-843E-4C78-AA89-F78C496D72A4}" type="presOf" srcId="{7A74E7BA-80BE-4561-B329-C3ACD271E9E5}" destId="{4DB31DDB-824A-49C2-8DC1-C36FDBCCF2F6}" srcOrd="0" destOrd="0" presId="urn:microsoft.com/office/officeart/2008/layout/RadialCluster"/>
    <dgm:cxn modelId="{F6532DC8-5627-4895-94E2-F7BF6FF65253}" srcId="{7A74E7BA-80BE-4561-B329-C3ACD271E9E5}" destId="{4ACBBDEA-22BC-4B2F-B368-4816F2431B1B}" srcOrd="2" destOrd="0" parTransId="{8BFE9DC0-61A2-4F5E-9657-AF9CF38C2863}" sibTransId="{3AB9DE67-8EA1-4868-817F-F04F33336876}"/>
    <dgm:cxn modelId="{4F9955AB-171B-47A1-977A-79ED8A5C6EE4}" type="presOf" srcId="{387F988D-3B0C-4ACC-9C91-EA03054B2CCE}" destId="{73AC15E9-660F-4D9D-9B71-D2BDBA1D08D6}" srcOrd="0" destOrd="0" presId="urn:microsoft.com/office/officeart/2008/layout/RadialCluster"/>
    <dgm:cxn modelId="{C846A681-548A-423A-B2BB-630991DFB519}" type="presOf" srcId="{B41B4C93-9E3A-4C19-A602-E9AE35C37040}" destId="{E8CFFF1F-5487-42ED-A8B4-3B2719F61272}" srcOrd="0" destOrd="0" presId="urn:microsoft.com/office/officeart/2008/layout/RadialCluster"/>
    <dgm:cxn modelId="{EB604196-6323-4E5E-964C-3EB15F812219}" srcId="{7A74E7BA-80BE-4561-B329-C3ACD271E9E5}" destId="{09E4982A-98BF-4D52-91A4-A4F7647CC31C}" srcOrd="1" destOrd="0" parTransId="{387F988D-3B0C-4ACC-9C91-EA03054B2CCE}" sibTransId="{24E4C2D3-9927-45BA-8647-54546C4DF400}"/>
    <dgm:cxn modelId="{C24C4176-F122-4C41-A117-EB3635AE8B71}" type="presOf" srcId="{4ACBBDEA-22BC-4B2F-B368-4816F2431B1B}" destId="{52A3032C-4169-47ED-A189-F1FC52EE1A04}" srcOrd="0" destOrd="0" presId="urn:microsoft.com/office/officeart/2008/layout/RadialCluster"/>
    <dgm:cxn modelId="{924F2E27-7C70-42E9-A3EF-2DC86EC7A41A}" type="presOf" srcId="{7C8096B6-307D-416C-A9F9-77804455B050}" destId="{4C9D3C2F-ED96-42D5-90DD-770804B86F57}" srcOrd="0" destOrd="0" presId="urn:microsoft.com/office/officeart/2008/layout/RadialCluster"/>
    <dgm:cxn modelId="{132B3784-8FC4-483D-8BB9-E00C4A381410}" type="presOf" srcId="{D2E244F9-663E-4867-9A8C-BE71842D6058}" destId="{8C98CADD-6C04-4A28-A6F4-1A7091407A88}" srcOrd="0" destOrd="0" presId="urn:microsoft.com/office/officeart/2008/layout/RadialCluster"/>
    <dgm:cxn modelId="{63DCF652-A8E6-4DCC-AA2D-98C5BC19F69C}" type="presParOf" srcId="{4C9D3C2F-ED96-42D5-90DD-770804B86F57}" destId="{DC12EC18-E6F6-4383-A90D-6C5FDF945D57}" srcOrd="0" destOrd="0" presId="urn:microsoft.com/office/officeart/2008/layout/RadialCluster"/>
    <dgm:cxn modelId="{FDDC48E7-0F6B-48B0-AFB3-3ABE6F2C2841}" type="presParOf" srcId="{DC12EC18-E6F6-4383-A90D-6C5FDF945D57}" destId="{4DB31DDB-824A-49C2-8DC1-C36FDBCCF2F6}" srcOrd="0" destOrd="0" presId="urn:microsoft.com/office/officeart/2008/layout/RadialCluster"/>
    <dgm:cxn modelId="{D7C1B46B-2364-4F27-802C-6A6F1AD97A48}" type="presParOf" srcId="{DC12EC18-E6F6-4383-A90D-6C5FDF945D57}" destId="{E8CFFF1F-5487-42ED-A8B4-3B2719F61272}" srcOrd="1" destOrd="0" presId="urn:microsoft.com/office/officeart/2008/layout/RadialCluster"/>
    <dgm:cxn modelId="{32A2B077-BDB9-4825-947B-E1BCEC14212D}" type="presParOf" srcId="{DC12EC18-E6F6-4383-A90D-6C5FDF945D57}" destId="{8C98CADD-6C04-4A28-A6F4-1A7091407A88}" srcOrd="2" destOrd="0" presId="urn:microsoft.com/office/officeart/2008/layout/RadialCluster"/>
    <dgm:cxn modelId="{C4F4C10A-A0D7-49CB-9734-8D0852A66701}" type="presParOf" srcId="{DC12EC18-E6F6-4383-A90D-6C5FDF945D57}" destId="{73AC15E9-660F-4D9D-9B71-D2BDBA1D08D6}" srcOrd="3" destOrd="0" presId="urn:microsoft.com/office/officeart/2008/layout/RadialCluster"/>
    <dgm:cxn modelId="{52D3B231-505E-4B60-BA7D-0B9C1F3F2E5E}" type="presParOf" srcId="{DC12EC18-E6F6-4383-A90D-6C5FDF945D57}" destId="{77863E42-A9A6-4311-A5AA-E07FDD16E07F}" srcOrd="4" destOrd="0" presId="urn:microsoft.com/office/officeart/2008/layout/RadialCluster"/>
    <dgm:cxn modelId="{00AEDB68-A0A9-46E2-8B31-7B7A8565B2B3}" type="presParOf" srcId="{DC12EC18-E6F6-4383-A90D-6C5FDF945D57}" destId="{DCBAA054-82CA-4655-B7FC-E832A64D516E}" srcOrd="5" destOrd="0" presId="urn:microsoft.com/office/officeart/2008/layout/RadialCluster"/>
    <dgm:cxn modelId="{7B9E4C1F-A18E-4B6B-A934-1FCF6F982D09}" type="presParOf" srcId="{DC12EC18-E6F6-4383-A90D-6C5FDF945D57}" destId="{52A3032C-4169-47ED-A189-F1FC52EE1A0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3F29B5-D080-491B-98D6-27CC96BF02A3}" type="doc">
      <dgm:prSet loTypeId="urn:microsoft.com/office/officeart/2005/8/layout/radial4" loCatId="relationship" qsTypeId="urn:microsoft.com/office/officeart/2005/8/quickstyle/simple4" qsCatId="simple" csTypeId="urn:microsoft.com/office/officeart/2005/8/colors/accent1_1" csCatId="accent1" phldr="1"/>
      <dgm:spPr/>
      <dgm:t>
        <a:bodyPr/>
        <a:lstStyle/>
        <a:p>
          <a:endParaRPr lang="ru-RU"/>
        </a:p>
      </dgm:t>
    </dgm:pt>
    <dgm:pt modelId="{998F5EB9-83F9-4667-8CAE-4D6A063A6B2B}">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800" b="1" dirty="0" smtClean="0"/>
            <a:t>Простейшие алгоритмы </a:t>
          </a:r>
          <a:r>
            <a:rPr lang="ru-RU" sz="1800" b="0" i="1" dirty="0" smtClean="0"/>
            <a:t>(линейные, разветвляющиеся, циклические)</a:t>
          </a:r>
          <a:endParaRPr lang="ru-RU" sz="1800" b="0" i="1" dirty="0"/>
        </a:p>
      </dgm:t>
    </dgm:pt>
    <dgm:pt modelId="{91227710-E7DF-48CB-A017-2C5015C63CC2}" type="parTrans" cxnId="{612C096E-D1CB-4A85-8C62-8D939D7C1FFC}">
      <dgm:prSet/>
      <dgm:spPr/>
      <dgm:t>
        <a:bodyPr/>
        <a:lstStyle/>
        <a:p>
          <a:endParaRPr lang="ru-RU" sz="1800">
            <a:solidFill>
              <a:schemeClr val="tx1"/>
            </a:solidFill>
          </a:endParaRPr>
        </a:p>
      </dgm:t>
    </dgm:pt>
    <dgm:pt modelId="{F66329F0-814B-41E9-AEE6-6D7DBB7D5C23}" type="sibTrans" cxnId="{612C096E-D1CB-4A85-8C62-8D939D7C1FFC}">
      <dgm:prSet/>
      <dgm:spPr/>
      <dgm:t>
        <a:bodyPr/>
        <a:lstStyle/>
        <a:p>
          <a:endParaRPr lang="ru-RU" sz="1800">
            <a:solidFill>
              <a:schemeClr val="tx1"/>
            </a:solidFill>
          </a:endParaRPr>
        </a:p>
      </dgm:t>
    </dgm:pt>
    <dgm:pt modelId="{54EEF488-4AE3-4C85-A0B5-7B3E6833B946}">
      <dgm:prSet phldrT="[Текст]" custT="1">
        <dgm:style>
          <a:lnRef idx="2">
            <a:schemeClr val="accent5"/>
          </a:lnRef>
          <a:fillRef idx="1">
            <a:schemeClr val="lt1"/>
          </a:fillRef>
          <a:effectRef idx="0">
            <a:schemeClr val="accent5"/>
          </a:effectRef>
          <a:fontRef idx="minor">
            <a:schemeClr val="dk1"/>
          </a:fontRef>
        </dgm:style>
      </dgm:prSet>
      <dgm:spPr/>
      <dgm:t>
        <a:bodyPr/>
        <a:lstStyle/>
        <a:p>
          <a:r>
            <a:rPr lang="ru-RU" sz="1800" dirty="0" smtClean="0"/>
            <a:t>Познавательно-исследовательская деятельность</a:t>
          </a:r>
          <a:endParaRPr lang="ru-RU" sz="1800" dirty="0"/>
        </a:p>
      </dgm:t>
    </dgm:pt>
    <dgm:pt modelId="{763341C2-642F-4775-A6E4-421D4CC1A8AC}" type="parTrans" cxnId="{D817CEB1-6049-47A3-BAF7-44D9A93660C3}">
      <dgm:prSet/>
      <dgm:spPr/>
      <dgm:t>
        <a:bodyPr/>
        <a:lstStyle/>
        <a:p>
          <a:endParaRPr lang="ru-RU" sz="1800">
            <a:solidFill>
              <a:schemeClr val="tx1"/>
            </a:solidFill>
          </a:endParaRPr>
        </a:p>
      </dgm:t>
    </dgm:pt>
    <dgm:pt modelId="{B6D557A7-3FC4-4055-AD46-820C77200643}" type="sibTrans" cxnId="{D817CEB1-6049-47A3-BAF7-44D9A93660C3}">
      <dgm:prSet/>
      <dgm:spPr/>
      <dgm:t>
        <a:bodyPr/>
        <a:lstStyle/>
        <a:p>
          <a:endParaRPr lang="ru-RU" sz="1800">
            <a:solidFill>
              <a:schemeClr val="tx1"/>
            </a:solidFill>
          </a:endParaRPr>
        </a:p>
      </dgm:t>
    </dgm:pt>
    <dgm:pt modelId="{F7526610-BE77-442F-94D8-FB38E957C3F7}">
      <dgm:prSet phldrT="[Текст]" custT="1">
        <dgm:style>
          <a:lnRef idx="2">
            <a:schemeClr val="accent5"/>
          </a:lnRef>
          <a:fillRef idx="1">
            <a:schemeClr val="lt1"/>
          </a:fillRef>
          <a:effectRef idx="0">
            <a:schemeClr val="accent5"/>
          </a:effectRef>
          <a:fontRef idx="minor">
            <a:schemeClr val="dk1"/>
          </a:fontRef>
        </dgm:style>
      </dgm:prSet>
      <dgm:spPr/>
      <dgm:t>
        <a:bodyPr/>
        <a:lstStyle/>
        <a:p>
          <a:r>
            <a:rPr lang="ru-RU" sz="1800" dirty="0" smtClean="0"/>
            <a:t>Коммуникативная деятельность</a:t>
          </a:r>
          <a:endParaRPr lang="ru-RU" sz="1800" dirty="0"/>
        </a:p>
      </dgm:t>
    </dgm:pt>
    <dgm:pt modelId="{22B25F18-D905-4222-891D-95229374593D}" type="parTrans" cxnId="{64751A8B-DBFD-42ED-942B-A52D5F219113}">
      <dgm:prSet/>
      <dgm:spPr/>
      <dgm:t>
        <a:bodyPr/>
        <a:lstStyle/>
        <a:p>
          <a:endParaRPr lang="ru-RU" sz="1800">
            <a:solidFill>
              <a:schemeClr val="tx1"/>
            </a:solidFill>
          </a:endParaRPr>
        </a:p>
      </dgm:t>
    </dgm:pt>
    <dgm:pt modelId="{65357FC5-25B7-4681-9CA2-C9B7FFFBF7CD}" type="sibTrans" cxnId="{64751A8B-DBFD-42ED-942B-A52D5F219113}">
      <dgm:prSet/>
      <dgm:spPr/>
      <dgm:t>
        <a:bodyPr/>
        <a:lstStyle/>
        <a:p>
          <a:endParaRPr lang="ru-RU" sz="1800">
            <a:solidFill>
              <a:schemeClr val="tx1"/>
            </a:solidFill>
          </a:endParaRPr>
        </a:p>
      </dgm:t>
    </dgm:pt>
    <dgm:pt modelId="{60474079-70A7-482A-8C9E-536D67FE1BCF}">
      <dgm:prSet phldrT="[Текст]" custT="1">
        <dgm:style>
          <a:lnRef idx="2">
            <a:schemeClr val="accent5"/>
          </a:lnRef>
          <a:fillRef idx="1">
            <a:schemeClr val="lt1"/>
          </a:fillRef>
          <a:effectRef idx="0">
            <a:schemeClr val="accent5"/>
          </a:effectRef>
          <a:fontRef idx="minor">
            <a:schemeClr val="dk1"/>
          </a:fontRef>
        </dgm:style>
      </dgm:prSet>
      <dgm:spPr/>
      <dgm:t>
        <a:bodyPr/>
        <a:lstStyle/>
        <a:p>
          <a:r>
            <a:rPr lang="ru-RU" sz="1800" dirty="0" smtClean="0"/>
            <a:t>Изобразительная деятельность</a:t>
          </a:r>
          <a:endParaRPr lang="ru-RU" sz="1800" dirty="0"/>
        </a:p>
      </dgm:t>
    </dgm:pt>
    <dgm:pt modelId="{73D16DE2-B68E-4C35-B3C9-47DDE58E5972}" type="parTrans" cxnId="{74C82A01-B079-4754-BB28-10F0AAE21919}">
      <dgm:prSet/>
      <dgm:spPr/>
      <dgm:t>
        <a:bodyPr/>
        <a:lstStyle/>
        <a:p>
          <a:endParaRPr lang="ru-RU" sz="1800">
            <a:solidFill>
              <a:schemeClr val="tx1"/>
            </a:solidFill>
          </a:endParaRPr>
        </a:p>
      </dgm:t>
    </dgm:pt>
    <dgm:pt modelId="{C564E44D-7EE4-4DC3-8214-00FE633F8BAA}" type="sibTrans" cxnId="{74C82A01-B079-4754-BB28-10F0AAE21919}">
      <dgm:prSet/>
      <dgm:spPr/>
      <dgm:t>
        <a:bodyPr/>
        <a:lstStyle/>
        <a:p>
          <a:endParaRPr lang="ru-RU" sz="1800">
            <a:solidFill>
              <a:schemeClr val="tx1"/>
            </a:solidFill>
          </a:endParaRPr>
        </a:p>
      </dgm:t>
    </dgm:pt>
    <dgm:pt modelId="{98E76D90-D629-4A2D-88D1-A139B899D13F}">
      <dgm:prSet custT="1">
        <dgm:style>
          <a:lnRef idx="2">
            <a:schemeClr val="accent5"/>
          </a:lnRef>
          <a:fillRef idx="1">
            <a:schemeClr val="lt1"/>
          </a:fillRef>
          <a:effectRef idx="0">
            <a:schemeClr val="accent5"/>
          </a:effectRef>
          <a:fontRef idx="minor">
            <a:schemeClr val="dk1"/>
          </a:fontRef>
        </dgm:style>
      </dgm:prSet>
      <dgm:spPr/>
      <dgm:t>
        <a:bodyPr/>
        <a:lstStyle/>
        <a:p>
          <a:r>
            <a:rPr lang="ru-RU" sz="1800" dirty="0" smtClean="0"/>
            <a:t>Игровая деятельность</a:t>
          </a:r>
          <a:endParaRPr lang="ru-RU" sz="1800" dirty="0"/>
        </a:p>
      </dgm:t>
    </dgm:pt>
    <dgm:pt modelId="{E39418B8-CD3E-4216-AAE2-2DCB1EE2C1B1}" type="parTrans" cxnId="{D56C1123-4217-4C6D-ABE7-BE70DDF339F9}">
      <dgm:prSet/>
      <dgm:spPr/>
      <dgm:t>
        <a:bodyPr/>
        <a:lstStyle/>
        <a:p>
          <a:endParaRPr lang="ru-RU" sz="1800">
            <a:solidFill>
              <a:schemeClr val="tx1"/>
            </a:solidFill>
          </a:endParaRPr>
        </a:p>
      </dgm:t>
    </dgm:pt>
    <dgm:pt modelId="{86E5EC02-19FD-40B3-932A-896267F13139}" type="sibTrans" cxnId="{D56C1123-4217-4C6D-ABE7-BE70DDF339F9}">
      <dgm:prSet/>
      <dgm:spPr/>
      <dgm:t>
        <a:bodyPr/>
        <a:lstStyle/>
        <a:p>
          <a:endParaRPr lang="ru-RU" sz="1800">
            <a:solidFill>
              <a:schemeClr val="tx1"/>
            </a:solidFill>
          </a:endParaRPr>
        </a:p>
      </dgm:t>
    </dgm:pt>
    <dgm:pt modelId="{8A43A0E5-E2EE-40F3-AADC-6B9F9EAF0AE3}">
      <dgm:prSet custT="1">
        <dgm:style>
          <a:lnRef idx="2">
            <a:schemeClr val="accent5"/>
          </a:lnRef>
          <a:fillRef idx="1">
            <a:schemeClr val="lt1"/>
          </a:fillRef>
          <a:effectRef idx="0">
            <a:schemeClr val="accent5"/>
          </a:effectRef>
          <a:fontRef idx="minor">
            <a:schemeClr val="dk1"/>
          </a:fontRef>
        </dgm:style>
      </dgm:prSet>
      <dgm:spPr/>
      <dgm:t>
        <a:bodyPr/>
        <a:lstStyle/>
        <a:p>
          <a:r>
            <a:rPr lang="ru-RU" sz="1800" dirty="0" smtClean="0"/>
            <a:t>Самообслуживание и элементарный бытовой труд</a:t>
          </a:r>
          <a:endParaRPr lang="ru-RU" sz="1800" dirty="0"/>
        </a:p>
      </dgm:t>
    </dgm:pt>
    <dgm:pt modelId="{E7F37C71-3073-4D9D-AD57-7C55B1C205C7}" type="parTrans" cxnId="{1FA24CC2-9230-4100-A5DB-AA551E139A2E}">
      <dgm:prSet/>
      <dgm:spPr/>
      <dgm:t>
        <a:bodyPr/>
        <a:lstStyle/>
        <a:p>
          <a:endParaRPr lang="ru-RU" sz="1800">
            <a:solidFill>
              <a:schemeClr val="tx1"/>
            </a:solidFill>
          </a:endParaRPr>
        </a:p>
      </dgm:t>
    </dgm:pt>
    <dgm:pt modelId="{D4441A98-CB83-4557-9A4A-6A35DBEC2046}" type="sibTrans" cxnId="{1FA24CC2-9230-4100-A5DB-AA551E139A2E}">
      <dgm:prSet/>
      <dgm:spPr/>
      <dgm:t>
        <a:bodyPr/>
        <a:lstStyle/>
        <a:p>
          <a:endParaRPr lang="ru-RU" sz="1800">
            <a:solidFill>
              <a:schemeClr val="tx1"/>
            </a:solidFill>
          </a:endParaRPr>
        </a:p>
      </dgm:t>
    </dgm:pt>
    <dgm:pt modelId="{87BACE90-E3E8-4C3B-831C-17D7647E460B}" type="pres">
      <dgm:prSet presAssocID="{823F29B5-D080-491B-98D6-27CC96BF02A3}" presName="cycle" presStyleCnt="0">
        <dgm:presLayoutVars>
          <dgm:chMax val="1"/>
          <dgm:dir/>
          <dgm:animLvl val="ctr"/>
          <dgm:resizeHandles val="exact"/>
        </dgm:presLayoutVars>
      </dgm:prSet>
      <dgm:spPr/>
      <dgm:t>
        <a:bodyPr/>
        <a:lstStyle/>
        <a:p>
          <a:endParaRPr lang="ru-RU"/>
        </a:p>
      </dgm:t>
    </dgm:pt>
    <dgm:pt modelId="{4EE5F4C5-99D3-42BB-8CA3-D9F01F9C537D}" type="pres">
      <dgm:prSet presAssocID="{998F5EB9-83F9-4667-8CAE-4D6A063A6B2B}" presName="centerShape" presStyleLbl="node0" presStyleIdx="0" presStyleCnt="1" custScaleX="140258" custScaleY="130020"/>
      <dgm:spPr/>
      <dgm:t>
        <a:bodyPr/>
        <a:lstStyle/>
        <a:p>
          <a:endParaRPr lang="ru-RU"/>
        </a:p>
      </dgm:t>
    </dgm:pt>
    <dgm:pt modelId="{4DC1CBDE-18C1-4D66-A1C8-C8508A3D03D9}" type="pres">
      <dgm:prSet presAssocID="{763341C2-642F-4775-A6E4-421D4CC1A8AC}" presName="parTrans" presStyleLbl="bgSibTrans2D1" presStyleIdx="0" presStyleCnt="5"/>
      <dgm:spPr/>
      <dgm:t>
        <a:bodyPr/>
        <a:lstStyle/>
        <a:p>
          <a:endParaRPr lang="ru-RU"/>
        </a:p>
      </dgm:t>
    </dgm:pt>
    <dgm:pt modelId="{AE14CBA6-C8D6-47B5-81B2-EE549160C67A}" type="pres">
      <dgm:prSet presAssocID="{54EEF488-4AE3-4C85-A0B5-7B3E6833B946}" presName="node" presStyleLbl="node1" presStyleIdx="0" presStyleCnt="5" custScaleX="118975">
        <dgm:presLayoutVars>
          <dgm:bulletEnabled val="1"/>
        </dgm:presLayoutVars>
      </dgm:prSet>
      <dgm:spPr/>
      <dgm:t>
        <a:bodyPr/>
        <a:lstStyle/>
        <a:p>
          <a:endParaRPr lang="ru-RU"/>
        </a:p>
      </dgm:t>
    </dgm:pt>
    <dgm:pt modelId="{F2A00270-37D7-4A8A-A853-263EEAEC5396}" type="pres">
      <dgm:prSet presAssocID="{22B25F18-D905-4222-891D-95229374593D}" presName="parTrans" presStyleLbl="bgSibTrans2D1" presStyleIdx="1" presStyleCnt="5"/>
      <dgm:spPr/>
      <dgm:t>
        <a:bodyPr/>
        <a:lstStyle/>
        <a:p>
          <a:endParaRPr lang="ru-RU"/>
        </a:p>
      </dgm:t>
    </dgm:pt>
    <dgm:pt modelId="{E393C486-7AE6-45D0-B189-26E0D406ECD1}" type="pres">
      <dgm:prSet presAssocID="{F7526610-BE77-442F-94D8-FB38E957C3F7}" presName="node" presStyleLbl="node1" presStyleIdx="1" presStyleCnt="5" custScaleX="103980">
        <dgm:presLayoutVars>
          <dgm:bulletEnabled val="1"/>
        </dgm:presLayoutVars>
      </dgm:prSet>
      <dgm:spPr/>
      <dgm:t>
        <a:bodyPr/>
        <a:lstStyle/>
        <a:p>
          <a:endParaRPr lang="ru-RU"/>
        </a:p>
      </dgm:t>
    </dgm:pt>
    <dgm:pt modelId="{0148E162-76C4-483D-B3D6-523B8559D403}" type="pres">
      <dgm:prSet presAssocID="{73D16DE2-B68E-4C35-B3C9-47DDE58E5972}" presName="parTrans" presStyleLbl="bgSibTrans2D1" presStyleIdx="2" presStyleCnt="5"/>
      <dgm:spPr/>
      <dgm:t>
        <a:bodyPr/>
        <a:lstStyle/>
        <a:p>
          <a:endParaRPr lang="ru-RU"/>
        </a:p>
      </dgm:t>
    </dgm:pt>
    <dgm:pt modelId="{5220367C-8213-45D3-85A7-8CB0709CF381}" type="pres">
      <dgm:prSet presAssocID="{60474079-70A7-482A-8C9E-536D67FE1BCF}" presName="node" presStyleLbl="node1" presStyleIdx="2" presStyleCnt="5">
        <dgm:presLayoutVars>
          <dgm:bulletEnabled val="1"/>
        </dgm:presLayoutVars>
      </dgm:prSet>
      <dgm:spPr/>
      <dgm:t>
        <a:bodyPr/>
        <a:lstStyle/>
        <a:p>
          <a:endParaRPr lang="ru-RU"/>
        </a:p>
      </dgm:t>
    </dgm:pt>
    <dgm:pt modelId="{FAAD3B1B-94CA-4AFA-BCA5-F71F8A23D8EF}" type="pres">
      <dgm:prSet presAssocID="{E39418B8-CD3E-4216-AAE2-2DCB1EE2C1B1}" presName="parTrans" presStyleLbl="bgSibTrans2D1" presStyleIdx="3" presStyleCnt="5"/>
      <dgm:spPr/>
      <dgm:t>
        <a:bodyPr/>
        <a:lstStyle/>
        <a:p>
          <a:endParaRPr lang="ru-RU"/>
        </a:p>
      </dgm:t>
    </dgm:pt>
    <dgm:pt modelId="{87462314-76B2-44E3-9B4D-23C419A2D9BB}" type="pres">
      <dgm:prSet presAssocID="{98E76D90-D629-4A2D-88D1-A139B899D13F}" presName="node" presStyleLbl="node1" presStyleIdx="3" presStyleCnt="5">
        <dgm:presLayoutVars>
          <dgm:bulletEnabled val="1"/>
        </dgm:presLayoutVars>
      </dgm:prSet>
      <dgm:spPr/>
      <dgm:t>
        <a:bodyPr/>
        <a:lstStyle/>
        <a:p>
          <a:endParaRPr lang="ru-RU"/>
        </a:p>
      </dgm:t>
    </dgm:pt>
    <dgm:pt modelId="{0E3FF6A8-91F3-477A-809B-618D63FB9EE3}" type="pres">
      <dgm:prSet presAssocID="{E7F37C71-3073-4D9D-AD57-7C55B1C205C7}" presName="parTrans" presStyleLbl="bgSibTrans2D1" presStyleIdx="4" presStyleCnt="5"/>
      <dgm:spPr/>
      <dgm:t>
        <a:bodyPr/>
        <a:lstStyle/>
        <a:p>
          <a:endParaRPr lang="ru-RU"/>
        </a:p>
      </dgm:t>
    </dgm:pt>
    <dgm:pt modelId="{936E2A1E-7245-4D73-8E72-D2FDA3D5E957}" type="pres">
      <dgm:prSet presAssocID="{8A43A0E5-E2EE-40F3-AADC-6B9F9EAF0AE3}" presName="node" presStyleLbl="node1" presStyleIdx="4" presStyleCnt="5" custScaleX="120270">
        <dgm:presLayoutVars>
          <dgm:bulletEnabled val="1"/>
        </dgm:presLayoutVars>
      </dgm:prSet>
      <dgm:spPr/>
      <dgm:t>
        <a:bodyPr/>
        <a:lstStyle/>
        <a:p>
          <a:endParaRPr lang="ru-RU"/>
        </a:p>
      </dgm:t>
    </dgm:pt>
  </dgm:ptLst>
  <dgm:cxnLst>
    <dgm:cxn modelId="{93C11F7B-68D8-43E8-80FD-FE68B392691F}" type="presOf" srcId="{823F29B5-D080-491B-98D6-27CC96BF02A3}" destId="{87BACE90-E3E8-4C3B-831C-17D7647E460B}" srcOrd="0" destOrd="0" presId="urn:microsoft.com/office/officeart/2005/8/layout/radial4"/>
    <dgm:cxn modelId="{893C4FC8-28F8-4C25-A73A-8C2F5C000872}" type="presOf" srcId="{98E76D90-D629-4A2D-88D1-A139B899D13F}" destId="{87462314-76B2-44E3-9B4D-23C419A2D9BB}" srcOrd="0" destOrd="0" presId="urn:microsoft.com/office/officeart/2005/8/layout/radial4"/>
    <dgm:cxn modelId="{74C82A01-B079-4754-BB28-10F0AAE21919}" srcId="{998F5EB9-83F9-4667-8CAE-4D6A063A6B2B}" destId="{60474079-70A7-482A-8C9E-536D67FE1BCF}" srcOrd="2" destOrd="0" parTransId="{73D16DE2-B68E-4C35-B3C9-47DDE58E5972}" sibTransId="{C564E44D-7EE4-4DC3-8214-00FE633F8BAA}"/>
    <dgm:cxn modelId="{612C096E-D1CB-4A85-8C62-8D939D7C1FFC}" srcId="{823F29B5-D080-491B-98D6-27CC96BF02A3}" destId="{998F5EB9-83F9-4667-8CAE-4D6A063A6B2B}" srcOrd="0" destOrd="0" parTransId="{91227710-E7DF-48CB-A017-2C5015C63CC2}" sibTransId="{F66329F0-814B-41E9-AEE6-6D7DBB7D5C23}"/>
    <dgm:cxn modelId="{D5C445A6-7233-4583-9FB8-6D1B2F47871F}" type="presOf" srcId="{22B25F18-D905-4222-891D-95229374593D}" destId="{F2A00270-37D7-4A8A-A853-263EEAEC5396}" srcOrd="0" destOrd="0" presId="urn:microsoft.com/office/officeart/2005/8/layout/radial4"/>
    <dgm:cxn modelId="{0298C4C7-55EC-40EF-8D88-4009FFEC3869}" type="presOf" srcId="{998F5EB9-83F9-4667-8CAE-4D6A063A6B2B}" destId="{4EE5F4C5-99D3-42BB-8CA3-D9F01F9C537D}" srcOrd="0" destOrd="0" presId="urn:microsoft.com/office/officeart/2005/8/layout/radial4"/>
    <dgm:cxn modelId="{1FA24CC2-9230-4100-A5DB-AA551E139A2E}" srcId="{998F5EB9-83F9-4667-8CAE-4D6A063A6B2B}" destId="{8A43A0E5-E2EE-40F3-AADC-6B9F9EAF0AE3}" srcOrd="4" destOrd="0" parTransId="{E7F37C71-3073-4D9D-AD57-7C55B1C205C7}" sibTransId="{D4441A98-CB83-4557-9A4A-6A35DBEC2046}"/>
    <dgm:cxn modelId="{64751A8B-DBFD-42ED-942B-A52D5F219113}" srcId="{998F5EB9-83F9-4667-8CAE-4D6A063A6B2B}" destId="{F7526610-BE77-442F-94D8-FB38E957C3F7}" srcOrd="1" destOrd="0" parTransId="{22B25F18-D905-4222-891D-95229374593D}" sibTransId="{65357FC5-25B7-4681-9CA2-C9B7FFFBF7CD}"/>
    <dgm:cxn modelId="{1175E6BB-E607-45D3-8927-DEEA305BFA60}" type="presOf" srcId="{60474079-70A7-482A-8C9E-536D67FE1BCF}" destId="{5220367C-8213-45D3-85A7-8CB0709CF381}" srcOrd="0" destOrd="0" presId="urn:microsoft.com/office/officeart/2005/8/layout/radial4"/>
    <dgm:cxn modelId="{D56C1123-4217-4C6D-ABE7-BE70DDF339F9}" srcId="{998F5EB9-83F9-4667-8CAE-4D6A063A6B2B}" destId="{98E76D90-D629-4A2D-88D1-A139B899D13F}" srcOrd="3" destOrd="0" parTransId="{E39418B8-CD3E-4216-AAE2-2DCB1EE2C1B1}" sibTransId="{86E5EC02-19FD-40B3-932A-896267F13139}"/>
    <dgm:cxn modelId="{D817CEB1-6049-47A3-BAF7-44D9A93660C3}" srcId="{998F5EB9-83F9-4667-8CAE-4D6A063A6B2B}" destId="{54EEF488-4AE3-4C85-A0B5-7B3E6833B946}" srcOrd="0" destOrd="0" parTransId="{763341C2-642F-4775-A6E4-421D4CC1A8AC}" sibTransId="{B6D557A7-3FC4-4055-AD46-820C77200643}"/>
    <dgm:cxn modelId="{BD94CBE9-A683-415A-93EC-5E7FCCA243E9}" type="presOf" srcId="{763341C2-642F-4775-A6E4-421D4CC1A8AC}" destId="{4DC1CBDE-18C1-4D66-A1C8-C8508A3D03D9}" srcOrd="0" destOrd="0" presId="urn:microsoft.com/office/officeart/2005/8/layout/radial4"/>
    <dgm:cxn modelId="{C2F138D7-B68F-46CB-986F-ECA948C8765F}" type="presOf" srcId="{F7526610-BE77-442F-94D8-FB38E957C3F7}" destId="{E393C486-7AE6-45D0-B189-26E0D406ECD1}" srcOrd="0" destOrd="0" presId="urn:microsoft.com/office/officeart/2005/8/layout/radial4"/>
    <dgm:cxn modelId="{717636E5-5411-45E2-B78A-4F3706EF955A}" type="presOf" srcId="{E39418B8-CD3E-4216-AAE2-2DCB1EE2C1B1}" destId="{FAAD3B1B-94CA-4AFA-BCA5-F71F8A23D8EF}" srcOrd="0" destOrd="0" presId="urn:microsoft.com/office/officeart/2005/8/layout/radial4"/>
    <dgm:cxn modelId="{EA13EA16-AF36-4B22-BAEB-6A536D2FA711}" type="presOf" srcId="{73D16DE2-B68E-4C35-B3C9-47DDE58E5972}" destId="{0148E162-76C4-483D-B3D6-523B8559D403}" srcOrd="0" destOrd="0" presId="urn:microsoft.com/office/officeart/2005/8/layout/radial4"/>
    <dgm:cxn modelId="{C8195AA9-E4F1-4DA6-A48B-8B217E896865}" type="presOf" srcId="{54EEF488-4AE3-4C85-A0B5-7B3E6833B946}" destId="{AE14CBA6-C8D6-47B5-81B2-EE549160C67A}" srcOrd="0" destOrd="0" presId="urn:microsoft.com/office/officeart/2005/8/layout/radial4"/>
    <dgm:cxn modelId="{C4FF1572-1806-42A8-A8A2-2739C98F9C5C}" type="presOf" srcId="{E7F37C71-3073-4D9D-AD57-7C55B1C205C7}" destId="{0E3FF6A8-91F3-477A-809B-618D63FB9EE3}" srcOrd="0" destOrd="0" presId="urn:microsoft.com/office/officeart/2005/8/layout/radial4"/>
    <dgm:cxn modelId="{CBAD286C-ADF5-436E-843C-73D2BDC4A4D0}" type="presOf" srcId="{8A43A0E5-E2EE-40F3-AADC-6B9F9EAF0AE3}" destId="{936E2A1E-7245-4D73-8E72-D2FDA3D5E957}" srcOrd="0" destOrd="0" presId="urn:microsoft.com/office/officeart/2005/8/layout/radial4"/>
    <dgm:cxn modelId="{7F42D8A9-4B04-4B41-9EF7-25CEFEFA29D4}" type="presParOf" srcId="{87BACE90-E3E8-4C3B-831C-17D7647E460B}" destId="{4EE5F4C5-99D3-42BB-8CA3-D9F01F9C537D}" srcOrd="0" destOrd="0" presId="urn:microsoft.com/office/officeart/2005/8/layout/radial4"/>
    <dgm:cxn modelId="{480F42B4-9097-41E9-A182-AADB61577029}" type="presParOf" srcId="{87BACE90-E3E8-4C3B-831C-17D7647E460B}" destId="{4DC1CBDE-18C1-4D66-A1C8-C8508A3D03D9}" srcOrd="1" destOrd="0" presId="urn:microsoft.com/office/officeart/2005/8/layout/radial4"/>
    <dgm:cxn modelId="{FA8D35BF-A85B-4A6B-BF2C-4AD23E983AC1}" type="presParOf" srcId="{87BACE90-E3E8-4C3B-831C-17D7647E460B}" destId="{AE14CBA6-C8D6-47B5-81B2-EE549160C67A}" srcOrd="2" destOrd="0" presId="urn:microsoft.com/office/officeart/2005/8/layout/radial4"/>
    <dgm:cxn modelId="{EA9B7A76-C7DF-4BE0-9016-6BE2C43130E4}" type="presParOf" srcId="{87BACE90-E3E8-4C3B-831C-17D7647E460B}" destId="{F2A00270-37D7-4A8A-A853-263EEAEC5396}" srcOrd="3" destOrd="0" presId="urn:microsoft.com/office/officeart/2005/8/layout/radial4"/>
    <dgm:cxn modelId="{2C9D2E14-856E-4F18-9A4B-380629837BFE}" type="presParOf" srcId="{87BACE90-E3E8-4C3B-831C-17D7647E460B}" destId="{E393C486-7AE6-45D0-B189-26E0D406ECD1}" srcOrd="4" destOrd="0" presId="urn:microsoft.com/office/officeart/2005/8/layout/radial4"/>
    <dgm:cxn modelId="{1B16FAC4-B6CA-4856-A5D9-DFAAC2F9D2C4}" type="presParOf" srcId="{87BACE90-E3E8-4C3B-831C-17D7647E460B}" destId="{0148E162-76C4-483D-B3D6-523B8559D403}" srcOrd="5" destOrd="0" presId="urn:microsoft.com/office/officeart/2005/8/layout/radial4"/>
    <dgm:cxn modelId="{B0F582DF-FE6B-4775-8699-199CFD523F55}" type="presParOf" srcId="{87BACE90-E3E8-4C3B-831C-17D7647E460B}" destId="{5220367C-8213-45D3-85A7-8CB0709CF381}" srcOrd="6" destOrd="0" presId="urn:microsoft.com/office/officeart/2005/8/layout/radial4"/>
    <dgm:cxn modelId="{67B464EB-C65D-4EBA-8E84-5DD8D46F0262}" type="presParOf" srcId="{87BACE90-E3E8-4C3B-831C-17D7647E460B}" destId="{FAAD3B1B-94CA-4AFA-BCA5-F71F8A23D8EF}" srcOrd="7" destOrd="0" presId="urn:microsoft.com/office/officeart/2005/8/layout/radial4"/>
    <dgm:cxn modelId="{74856C6D-B377-4A18-9AB1-EF535D9B17E8}" type="presParOf" srcId="{87BACE90-E3E8-4C3B-831C-17D7647E460B}" destId="{87462314-76B2-44E3-9B4D-23C419A2D9BB}" srcOrd="8" destOrd="0" presId="urn:microsoft.com/office/officeart/2005/8/layout/radial4"/>
    <dgm:cxn modelId="{CBE70C4B-39A3-4CB7-B4F8-26E7646175A7}" type="presParOf" srcId="{87BACE90-E3E8-4C3B-831C-17D7647E460B}" destId="{0E3FF6A8-91F3-477A-809B-618D63FB9EE3}" srcOrd="9" destOrd="0" presId="urn:microsoft.com/office/officeart/2005/8/layout/radial4"/>
    <dgm:cxn modelId="{C45C63A5-61A6-4AC6-BC2B-D01A022B717D}" type="presParOf" srcId="{87BACE90-E3E8-4C3B-831C-17D7647E460B}" destId="{936E2A1E-7245-4D73-8E72-D2FDA3D5E957}"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E6AD8-E957-4148-A299-7FAC0C1E15B1}">
      <dsp:nvSpPr>
        <dsp:cNvPr id="0" name=""/>
        <dsp:cNvSpPr/>
      </dsp:nvSpPr>
      <dsp:spPr>
        <a:xfrm>
          <a:off x="2831014" y="0"/>
          <a:ext cx="4729463" cy="4729463"/>
        </a:xfrm>
        <a:prstGeom prst="diamond">
          <a:avLst/>
        </a:prstGeom>
        <a:gradFill rotWithShape="0">
          <a:gsLst>
            <a:gs pos="0">
              <a:schemeClr val="accent1">
                <a:tint val="40000"/>
                <a:hueOff val="0"/>
                <a:satOff val="0"/>
                <a:lumOff val="0"/>
                <a:alphaOff val="0"/>
                <a:satMod val="103000"/>
                <a:lumMod val="102000"/>
                <a:tint val="94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CD921BB-05F3-480A-B23B-4AF51111D468}">
      <dsp:nvSpPr>
        <dsp:cNvPr id="0" name=""/>
        <dsp:cNvSpPr/>
      </dsp:nvSpPr>
      <dsp:spPr>
        <a:xfrm>
          <a:off x="3162735" y="449298"/>
          <a:ext cx="2079644" cy="1844490"/>
        </a:xfrm>
        <a:prstGeom prst="roundRect">
          <a:avLst/>
        </a:prstGeom>
        <a:noFill/>
        <a:ln w="28575" cap="flat" cmpd="sng" algn="ctr">
          <a:solidFill>
            <a:srgbClr val="0070C0"/>
          </a:solidFill>
          <a:prstDash val="solid"/>
          <a:round/>
          <a:headEnd type="none" w="med" len="med"/>
          <a:tailEnd type="none" w="med" len="med"/>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Критическое мышление</a:t>
          </a:r>
          <a:endParaRPr lang="ru-RU" sz="2000" b="1" kern="1200" dirty="0"/>
        </a:p>
      </dsp:txBody>
      <dsp:txXfrm>
        <a:off x="3252776" y="539339"/>
        <a:ext cx="1899562" cy="1664408"/>
      </dsp:txXfrm>
    </dsp:sp>
    <dsp:sp modelId="{51FE6B6A-7DD4-4EEF-A25F-86AD9DD521FF}">
      <dsp:nvSpPr>
        <dsp:cNvPr id="0" name=""/>
        <dsp:cNvSpPr/>
      </dsp:nvSpPr>
      <dsp:spPr>
        <a:xfrm>
          <a:off x="5116223" y="449298"/>
          <a:ext cx="2145419" cy="1844490"/>
        </a:xfrm>
        <a:prstGeom prst="roundRect">
          <a:avLst/>
        </a:prstGeom>
        <a:noFill/>
        <a:ln w="28575" cap="flat" cmpd="sng" algn="ctr">
          <a:solidFill>
            <a:schemeClr val="accent5"/>
          </a:solidFill>
          <a:prstDash val="solid"/>
          <a:round/>
          <a:headEnd type="none" w="med" len="med"/>
          <a:tailEnd type="none" w="med" len="med"/>
        </a:ln>
        <a:effectLst>
          <a:innerShdw blurRad="114300">
            <a:prstClr val="black"/>
          </a:innerShdw>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Креативность</a:t>
          </a:r>
          <a:endParaRPr lang="ru-RU" sz="2000" b="1" kern="1200" dirty="0"/>
        </a:p>
      </dsp:txBody>
      <dsp:txXfrm>
        <a:off x="5206264" y="539339"/>
        <a:ext cx="1965337" cy="1664408"/>
      </dsp:txXfrm>
    </dsp:sp>
    <dsp:sp modelId="{AC68579C-5140-447D-AE2C-5F6E90B26C49}">
      <dsp:nvSpPr>
        <dsp:cNvPr id="0" name=""/>
        <dsp:cNvSpPr/>
      </dsp:nvSpPr>
      <dsp:spPr>
        <a:xfrm>
          <a:off x="3121170" y="2435673"/>
          <a:ext cx="2162775" cy="1779324"/>
        </a:xfrm>
        <a:prstGeom prst="roundRect">
          <a:avLst/>
        </a:prstGeom>
        <a:noFill/>
        <a:ln w="28575" cap="flat" cmpd="sng" algn="ctr">
          <a:solidFill>
            <a:schemeClr val="accent5"/>
          </a:solidFill>
          <a:prstDash val="solid"/>
          <a:round/>
          <a:headEnd type="none" w="med" len="med"/>
          <a:tailEnd type="none" w="med" len="med"/>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Коммуникация</a:t>
          </a:r>
          <a:endParaRPr lang="ru-RU" sz="2000" b="1" kern="1200" dirty="0"/>
        </a:p>
      </dsp:txBody>
      <dsp:txXfrm>
        <a:off x="3208029" y="2522532"/>
        <a:ext cx="1989057" cy="1605606"/>
      </dsp:txXfrm>
    </dsp:sp>
    <dsp:sp modelId="{79170ACE-C85A-4187-82CC-269E8017CA7E}">
      <dsp:nvSpPr>
        <dsp:cNvPr id="0" name=""/>
        <dsp:cNvSpPr/>
      </dsp:nvSpPr>
      <dsp:spPr>
        <a:xfrm>
          <a:off x="5172599" y="2413779"/>
          <a:ext cx="2007949" cy="1844490"/>
        </a:xfrm>
        <a:prstGeom prst="roundRect">
          <a:avLst/>
        </a:prstGeom>
        <a:noFill/>
        <a:ln w="28575" cap="flat" cmpd="sng" algn="ctr">
          <a:solidFill>
            <a:schemeClr val="accent5"/>
          </a:solidFill>
          <a:prstDash val="solid"/>
          <a:round/>
          <a:headEnd type="none" w="med" len="med"/>
          <a:tailEnd type="none" w="med" len="med"/>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smtClean="0"/>
            <a:t>Кооперация</a:t>
          </a:r>
          <a:endParaRPr lang="ru-RU" sz="2000" b="1" kern="1200" dirty="0"/>
        </a:p>
      </dsp:txBody>
      <dsp:txXfrm>
        <a:off x="5262640" y="2503820"/>
        <a:ext cx="1827867" cy="1664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31DDB-824A-49C2-8DC1-C36FDBCCF2F6}">
      <dsp:nvSpPr>
        <dsp:cNvPr id="0" name=""/>
        <dsp:cNvSpPr/>
      </dsp:nvSpPr>
      <dsp:spPr>
        <a:xfrm>
          <a:off x="2846711" y="1390319"/>
          <a:ext cx="3563643" cy="1063367"/>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ru-RU" sz="2400" b="1" kern="1200" dirty="0" smtClean="0"/>
            <a:t>3 комплекта = 32 темы</a:t>
          </a:r>
          <a:endParaRPr lang="ru-RU" sz="2400" b="1" kern="1200" dirty="0"/>
        </a:p>
      </dsp:txBody>
      <dsp:txXfrm>
        <a:off x="2898620" y="1442228"/>
        <a:ext cx="3459825" cy="959549"/>
      </dsp:txXfrm>
    </dsp:sp>
    <dsp:sp modelId="{E8CFFF1F-5487-42ED-A8B4-3B2719F61272}">
      <dsp:nvSpPr>
        <dsp:cNvPr id="0" name=""/>
        <dsp:cNvSpPr/>
      </dsp:nvSpPr>
      <dsp:spPr>
        <a:xfrm rot="16230505">
          <a:off x="4525763" y="1281873"/>
          <a:ext cx="216901" cy="0"/>
        </a:xfrm>
        <a:custGeom>
          <a:avLst/>
          <a:gdLst/>
          <a:ahLst/>
          <a:cxnLst/>
          <a:rect l="0" t="0" r="0" b="0"/>
          <a:pathLst>
            <a:path>
              <a:moveTo>
                <a:pt x="0" y="0"/>
              </a:moveTo>
              <a:lnTo>
                <a:pt x="216901"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C98CADD-6C04-4A28-A6F4-1A7091407A88}">
      <dsp:nvSpPr>
        <dsp:cNvPr id="0" name=""/>
        <dsp:cNvSpPr/>
      </dsp:nvSpPr>
      <dsp:spPr>
        <a:xfrm>
          <a:off x="3485215" y="107865"/>
          <a:ext cx="2309377" cy="1065561"/>
        </a:xfrm>
        <a:prstGeom prst="roundRect">
          <a:avLst/>
        </a:prstGeom>
        <a:noFill/>
        <a:ln>
          <a:noFill/>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i="1" kern="1200" dirty="0" smtClean="0"/>
            <a:t>«Мир предметов»</a:t>
          </a:r>
          <a:endParaRPr lang="ru-RU" sz="2000" i="1" kern="1200" dirty="0"/>
        </a:p>
      </dsp:txBody>
      <dsp:txXfrm>
        <a:off x="3537231" y="159881"/>
        <a:ext cx="2205345" cy="961529"/>
      </dsp:txXfrm>
    </dsp:sp>
    <dsp:sp modelId="{73AC15E9-660F-4D9D-9B71-D2BDBA1D08D6}">
      <dsp:nvSpPr>
        <dsp:cNvPr id="0" name=""/>
        <dsp:cNvSpPr/>
      </dsp:nvSpPr>
      <dsp:spPr>
        <a:xfrm rot="3527807">
          <a:off x="4794218" y="2731190"/>
          <a:ext cx="648876" cy="0"/>
        </a:xfrm>
        <a:custGeom>
          <a:avLst/>
          <a:gdLst/>
          <a:ahLst/>
          <a:cxnLst/>
          <a:rect l="0" t="0" r="0" b="0"/>
          <a:pathLst>
            <a:path>
              <a:moveTo>
                <a:pt x="0" y="0"/>
              </a:moveTo>
              <a:lnTo>
                <a:pt x="648876"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7863E42-A9A6-4311-A5AA-E07FDD16E07F}">
      <dsp:nvSpPr>
        <dsp:cNvPr id="0" name=""/>
        <dsp:cNvSpPr/>
      </dsp:nvSpPr>
      <dsp:spPr>
        <a:xfrm>
          <a:off x="4844902" y="3008693"/>
          <a:ext cx="1985601" cy="1819264"/>
        </a:xfrm>
        <a:prstGeom prst="roundRect">
          <a:avLst/>
        </a:prstGeom>
        <a:noFill/>
        <a:ln>
          <a:noFill/>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50800" tIns="50800" rIns="50800" bIns="50800" numCol="1" spcCol="1270" anchor="ctr" anchorCtr="0">
          <a:noAutofit/>
        </a:bodyPr>
        <a:lstStyle/>
        <a:p>
          <a:pPr lvl="0" algn="ctr" defTabSz="889000">
            <a:lnSpc>
              <a:spcPct val="100000"/>
            </a:lnSpc>
            <a:spcBef>
              <a:spcPct val="0"/>
            </a:spcBef>
            <a:spcAft>
              <a:spcPts val="0"/>
            </a:spcAft>
          </a:pPr>
          <a:r>
            <a:rPr lang="ru-RU" sz="2000" i="1" kern="1200" dirty="0" smtClean="0"/>
            <a:t>«Мир растений </a:t>
          </a:r>
        </a:p>
        <a:p>
          <a:pPr lvl="0" algn="ctr" defTabSz="889000">
            <a:lnSpc>
              <a:spcPct val="100000"/>
            </a:lnSpc>
            <a:spcBef>
              <a:spcPct val="0"/>
            </a:spcBef>
            <a:spcAft>
              <a:spcPts val="0"/>
            </a:spcAft>
          </a:pPr>
          <a:r>
            <a:rPr lang="ru-RU" sz="2000" i="1" kern="1200" dirty="0" smtClean="0"/>
            <a:t>и животных»</a:t>
          </a:r>
          <a:endParaRPr lang="ru-RU" sz="2000" i="1" kern="1200" dirty="0"/>
        </a:p>
      </dsp:txBody>
      <dsp:txXfrm>
        <a:off x="4933711" y="3097502"/>
        <a:ext cx="1807983" cy="1641646"/>
      </dsp:txXfrm>
    </dsp:sp>
    <dsp:sp modelId="{DCBAA054-82CA-4655-B7FC-E832A64D516E}">
      <dsp:nvSpPr>
        <dsp:cNvPr id="0" name=""/>
        <dsp:cNvSpPr/>
      </dsp:nvSpPr>
      <dsp:spPr>
        <a:xfrm rot="7156170">
          <a:off x="3862991" y="2727614"/>
          <a:ext cx="628036" cy="0"/>
        </a:xfrm>
        <a:custGeom>
          <a:avLst/>
          <a:gdLst/>
          <a:ahLst/>
          <a:cxnLst/>
          <a:rect l="0" t="0" r="0" b="0"/>
          <a:pathLst>
            <a:path>
              <a:moveTo>
                <a:pt x="0" y="0"/>
              </a:moveTo>
              <a:lnTo>
                <a:pt x="628036"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2A3032C-4169-47ED-A189-F1FC52EE1A04}">
      <dsp:nvSpPr>
        <dsp:cNvPr id="0" name=""/>
        <dsp:cNvSpPr/>
      </dsp:nvSpPr>
      <dsp:spPr>
        <a:xfrm>
          <a:off x="2504341" y="3001541"/>
          <a:ext cx="2015958" cy="1824025"/>
        </a:xfrm>
        <a:prstGeom prst="roundRect">
          <a:avLst/>
        </a:prstGeom>
        <a:noFill/>
        <a:ln>
          <a:noFill/>
        </a:ln>
        <a:effectLst/>
        <a:scene3d>
          <a:camera prst="orthographicFront"/>
          <a:lightRig rig="threePt" dir="t">
            <a:rot lat="0" lon="0" rev="7500000"/>
          </a:lightRig>
        </a:scene3d>
        <a:sp3d/>
      </dsp:spPr>
      <dsp:style>
        <a:lnRef idx="0">
          <a:scrgbClr r="0" g="0" b="0"/>
        </a:lnRef>
        <a:fillRef idx="0">
          <a:scrgbClr r="0" g="0" b="0"/>
        </a:fillRef>
        <a:effectRef idx="0">
          <a:scrgbClr r="0" g="0" b="0"/>
        </a:effectRef>
        <a:fontRef idx="minor">
          <a:schemeClr val="accent5"/>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ru-RU" sz="2000" i="1" kern="1200" dirty="0" smtClean="0"/>
            <a:t>«Чем знаменита Россия?»</a:t>
          </a:r>
          <a:endParaRPr lang="ru-RU" sz="2000" i="1" kern="1200" dirty="0"/>
        </a:p>
      </dsp:txBody>
      <dsp:txXfrm>
        <a:off x="2593383" y="3090583"/>
        <a:ext cx="1837874" cy="1645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5F4C5-99D3-42BB-8CA3-D9F01F9C537D}">
      <dsp:nvSpPr>
        <dsp:cNvPr id="0" name=""/>
        <dsp:cNvSpPr/>
      </dsp:nvSpPr>
      <dsp:spPr>
        <a:xfrm>
          <a:off x="3505062" y="2216233"/>
          <a:ext cx="2760397" cy="2558904"/>
        </a:xfrm>
        <a:prstGeom prst="ellipse">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Простейшие алгоритмы </a:t>
          </a:r>
          <a:r>
            <a:rPr lang="ru-RU" sz="1800" b="0" i="1" kern="1200" dirty="0" smtClean="0"/>
            <a:t>(линейные, разветвляющиеся, циклические)</a:t>
          </a:r>
          <a:endParaRPr lang="ru-RU" sz="1800" b="0" i="1" kern="1200" dirty="0"/>
        </a:p>
      </dsp:txBody>
      <dsp:txXfrm>
        <a:off x="3909313" y="2590976"/>
        <a:ext cx="1951895" cy="1809418"/>
      </dsp:txXfrm>
    </dsp:sp>
    <dsp:sp modelId="{4DC1CBDE-18C1-4D66-A1C8-C8508A3D03D9}">
      <dsp:nvSpPr>
        <dsp:cNvPr id="0" name=""/>
        <dsp:cNvSpPr/>
      </dsp:nvSpPr>
      <dsp:spPr>
        <a:xfrm rot="10800000">
          <a:off x="1990475" y="3215233"/>
          <a:ext cx="1431284" cy="56090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E14CBA6-C8D6-47B5-81B2-EE549160C67A}">
      <dsp:nvSpPr>
        <dsp:cNvPr id="0" name=""/>
        <dsp:cNvSpPr/>
      </dsp:nvSpPr>
      <dsp:spPr>
        <a:xfrm>
          <a:off x="878249" y="2747813"/>
          <a:ext cx="2224453" cy="1495744"/>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Познавательно-исследовательская деятельность</a:t>
          </a:r>
          <a:endParaRPr lang="ru-RU" sz="1800" kern="1200" dirty="0"/>
        </a:p>
      </dsp:txBody>
      <dsp:txXfrm>
        <a:off x="922058" y="2791622"/>
        <a:ext cx="2136835" cy="1408126"/>
      </dsp:txXfrm>
    </dsp:sp>
    <dsp:sp modelId="{F2A00270-37D7-4A8A-A853-263EEAEC5396}">
      <dsp:nvSpPr>
        <dsp:cNvPr id="0" name=""/>
        <dsp:cNvSpPr/>
      </dsp:nvSpPr>
      <dsp:spPr>
        <a:xfrm rot="13500000">
          <a:off x="2621364" y="1692132"/>
          <a:ext cx="1481589" cy="56090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393C486-7AE6-45D0-B189-26E0D406ECD1}">
      <dsp:nvSpPr>
        <dsp:cNvPr id="0" name=""/>
        <dsp:cNvSpPr/>
      </dsp:nvSpPr>
      <dsp:spPr>
        <a:xfrm>
          <a:off x="1866291" y="700890"/>
          <a:ext cx="1944094" cy="1495744"/>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Коммуникативная деятельность</a:t>
          </a:r>
          <a:endParaRPr lang="ru-RU" sz="1800" kern="1200" dirty="0"/>
        </a:p>
      </dsp:txBody>
      <dsp:txXfrm>
        <a:off x="1910100" y="744699"/>
        <a:ext cx="1856476" cy="1408126"/>
      </dsp:txXfrm>
    </dsp:sp>
    <dsp:sp modelId="{0148E162-76C4-483D-B3D6-523B8559D403}">
      <dsp:nvSpPr>
        <dsp:cNvPr id="0" name=""/>
        <dsp:cNvSpPr/>
      </dsp:nvSpPr>
      <dsp:spPr>
        <a:xfrm rot="16200000">
          <a:off x="4122016" y="1083693"/>
          <a:ext cx="1526490" cy="56090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220367C-8213-45D3-85A7-8CB0709CF381}">
      <dsp:nvSpPr>
        <dsp:cNvPr id="0" name=""/>
        <dsp:cNvSpPr/>
      </dsp:nvSpPr>
      <dsp:spPr>
        <a:xfrm>
          <a:off x="3950420" y="-146972"/>
          <a:ext cx="1869681" cy="1495744"/>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Изобразительная деятельность</a:t>
          </a:r>
          <a:endParaRPr lang="ru-RU" sz="1800" kern="1200" dirty="0"/>
        </a:p>
      </dsp:txBody>
      <dsp:txXfrm>
        <a:off x="3994229" y="-103163"/>
        <a:ext cx="1782063" cy="1408126"/>
      </dsp:txXfrm>
    </dsp:sp>
    <dsp:sp modelId="{FAAD3B1B-94CA-4AFA-BCA5-F71F8A23D8EF}">
      <dsp:nvSpPr>
        <dsp:cNvPr id="0" name=""/>
        <dsp:cNvSpPr/>
      </dsp:nvSpPr>
      <dsp:spPr>
        <a:xfrm rot="18900000">
          <a:off x="5667567" y="1692132"/>
          <a:ext cx="1481589" cy="56090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7462314-76B2-44E3-9B4D-23C419A2D9BB}">
      <dsp:nvSpPr>
        <dsp:cNvPr id="0" name=""/>
        <dsp:cNvSpPr/>
      </dsp:nvSpPr>
      <dsp:spPr>
        <a:xfrm>
          <a:off x="5997343" y="700890"/>
          <a:ext cx="1869681" cy="1495744"/>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Игровая деятельность</a:t>
          </a:r>
          <a:endParaRPr lang="ru-RU" sz="1800" kern="1200" dirty="0"/>
        </a:p>
      </dsp:txBody>
      <dsp:txXfrm>
        <a:off x="6041152" y="744699"/>
        <a:ext cx="1782063" cy="1408126"/>
      </dsp:txXfrm>
    </dsp:sp>
    <dsp:sp modelId="{0E3FF6A8-91F3-477A-809B-618D63FB9EE3}">
      <dsp:nvSpPr>
        <dsp:cNvPr id="0" name=""/>
        <dsp:cNvSpPr/>
      </dsp:nvSpPr>
      <dsp:spPr>
        <a:xfrm>
          <a:off x="6348762" y="3215233"/>
          <a:ext cx="1431284" cy="56090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36E2A1E-7245-4D73-8E72-D2FDA3D5E957}">
      <dsp:nvSpPr>
        <dsp:cNvPr id="0" name=""/>
        <dsp:cNvSpPr/>
      </dsp:nvSpPr>
      <dsp:spPr>
        <a:xfrm>
          <a:off x="6655714" y="2747813"/>
          <a:ext cx="2248665" cy="1495744"/>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Самообслуживание и элементарный бытовой труд</a:t>
          </a:r>
          <a:endParaRPr lang="ru-RU" sz="1800" kern="1200" dirty="0"/>
        </a:p>
      </dsp:txBody>
      <dsp:txXfrm>
        <a:off x="6699523" y="2791622"/>
        <a:ext cx="2161047" cy="140812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419750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38733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25992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171695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188415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5EAF996-E4CF-4B63-82DC-55E97B739DE6}" type="datetimeFigureOut">
              <a:rPr lang="ru-RU" smtClean="0"/>
              <a:t>13.06.2023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132748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5EAF996-E4CF-4B63-82DC-55E97B739DE6}" type="datetimeFigureOut">
              <a:rPr lang="ru-RU" smtClean="0"/>
              <a:t>13.06.2023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427641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5EAF996-E4CF-4B63-82DC-55E97B739DE6}" type="datetimeFigureOut">
              <a:rPr lang="ru-RU" smtClean="0"/>
              <a:t>13.06.2023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49878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EAF996-E4CF-4B63-82DC-55E97B739DE6}" type="datetimeFigureOut">
              <a:rPr lang="ru-RU" smtClean="0"/>
              <a:t>13.06.2023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14821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5EAF996-E4CF-4B63-82DC-55E97B739DE6}" type="datetimeFigureOut">
              <a:rPr lang="ru-RU" smtClean="0"/>
              <a:t>13.06.2023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84892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5EAF996-E4CF-4B63-82DC-55E97B739DE6}" type="datetimeFigureOut">
              <a:rPr lang="ru-RU" smtClean="0"/>
              <a:t>13.06.2023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19457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07419-3339-412E-973C-6DEF192F2320}" type="slidenum">
              <a:rPr lang="ru-RU" smtClean="0"/>
              <a:t>‹#›</a:t>
            </a:fld>
            <a:endParaRPr lang="ru-RU"/>
          </a:p>
        </p:txBody>
      </p:sp>
    </p:spTree>
    <p:extLst>
      <p:ext uri="{BB962C8B-B14F-4D97-AF65-F5344CB8AC3E}">
        <p14:creationId xmlns:p14="http://schemas.microsoft.com/office/powerpoint/2010/main" val="337186706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7.gif"/><Relationship Id="rId4"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mage.jimcdn.com/app/cms/image/transf/none/path/sba38db2ef44ac717/backgroundarea/i4f2475ed93c54104/version/1498162012/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Заголовок 1"/>
          <p:cNvSpPr>
            <a:spLocks noGrp="1"/>
          </p:cNvSpPr>
          <p:nvPr>
            <p:ph type="ctrTitle"/>
          </p:nvPr>
        </p:nvSpPr>
        <p:spPr>
          <a:xfrm>
            <a:off x="464457" y="101601"/>
            <a:ext cx="11727543" cy="1538512"/>
          </a:xfrm>
        </p:spPr>
        <p:txBody>
          <a:bodyPr>
            <a:noAutofit/>
          </a:bodyPr>
          <a:lstStyle/>
          <a:p>
            <a:pPr algn="ctr"/>
            <a:r>
              <a:rPr lang="ru-RU" sz="2000" dirty="0" smtClean="0">
                <a:latin typeface="+mn-lt"/>
                <a:cs typeface="Arial" panose="020B0604020202020204" pitchFamily="34" charset="0"/>
              </a:rPr>
              <a:t>Государственное бюджетное общеобразовательное учреждение Самарской области </a:t>
            </a:r>
            <a:br>
              <a:rPr lang="ru-RU" sz="2000" dirty="0" smtClean="0">
                <a:latin typeface="+mn-lt"/>
                <a:cs typeface="Arial" panose="020B0604020202020204" pitchFamily="34" charset="0"/>
              </a:rPr>
            </a:br>
            <a:r>
              <a:rPr lang="ru-RU" sz="2000" dirty="0" smtClean="0">
                <a:latin typeface="+mn-lt"/>
                <a:cs typeface="Arial" panose="020B0604020202020204" pitchFamily="34" charset="0"/>
              </a:rPr>
              <a:t>средняя общеобразовательная школа «Образовательный центр «Южный город» </a:t>
            </a:r>
            <a:br>
              <a:rPr lang="ru-RU" sz="2000" dirty="0" smtClean="0">
                <a:latin typeface="+mn-lt"/>
                <a:cs typeface="Arial" panose="020B0604020202020204" pitchFamily="34" charset="0"/>
              </a:rPr>
            </a:br>
            <a:r>
              <a:rPr lang="ru-RU" sz="2000" dirty="0" smtClean="0">
                <a:latin typeface="+mn-lt"/>
                <a:cs typeface="Arial" panose="020B0604020202020204" pitchFamily="34" charset="0"/>
              </a:rPr>
              <a:t>пос. Придорожный муниципального района Волжский Самарской области </a:t>
            </a:r>
            <a:br>
              <a:rPr lang="ru-RU" sz="2000" dirty="0" smtClean="0">
                <a:latin typeface="+mn-lt"/>
                <a:cs typeface="Arial" panose="020B0604020202020204" pitchFamily="34" charset="0"/>
              </a:rPr>
            </a:br>
            <a:r>
              <a:rPr lang="ru-RU" sz="2000" b="1" dirty="0" smtClean="0">
                <a:latin typeface="+mn-lt"/>
                <a:cs typeface="Arial" panose="020B0604020202020204" pitchFamily="34" charset="0"/>
              </a:rPr>
              <a:t>структурное подразделение «Детский сад «Лукоморье»</a:t>
            </a:r>
            <a:br>
              <a:rPr lang="ru-RU" sz="2000" b="1" dirty="0" smtClean="0">
                <a:latin typeface="+mn-lt"/>
                <a:cs typeface="Arial" panose="020B0604020202020204" pitchFamily="34" charset="0"/>
              </a:rPr>
            </a:br>
            <a:endParaRPr lang="ru-RU" sz="2000" b="1" dirty="0">
              <a:latin typeface="+mn-lt"/>
              <a:cs typeface="Arial" panose="020B0604020202020204" pitchFamily="34" charset="0"/>
            </a:endParaRPr>
          </a:p>
        </p:txBody>
      </p:sp>
      <p:sp>
        <p:nvSpPr>
          <p:cNvPr id="9" name="Подзаголовок 2"/>
          <p:cNvSpPr>
            <a:spLocks noGrp="1"/>
          </p:cNvSpPr>
          <p:nvPr>
            <p:ph type="subTitle" idx="1"/>
          </p:nvPr>
        </p:nvSpPr>
        <p:spPr>
          <a:xfrm>
            <a:off x="1866538" y="2118821"/>
            <a:ext cx="10058400" cy="1143000"/>
          </a:xfrm>
        </p:spPr>
        <p:txBody>
          <a:bodyPr>
            <a:noAutofit/>
          </a:bodyPr>
          <a:lstStyle/>
          <a:p>
            <a:pPr algn="ctr"/>
            <a:r>
              <a:rPr lang="ru-RU" sz="2800" b="1" dirty="0" smtClean="0">
                <a:cs typeface="Arial" panose="020B0604020202020204" pitchFamily="34" charset="0"/>
              </a:rPr>
              <a:t>ИННОВАЦИОННЫЙ ПРОЕКТ</a:t>
            </a:r>
            <a:endParaRPr lang="ru-RU" sz="2800" b="1" cap="none" spc="0" dirty="0" smtClean="0">
              <a:cs typeface="Arial" panose="020B0604020202020204" pitchFamily="34" charset="0"/>
            </a:endParaRPr>
          </a:p>
          <a:p>
            <a:pPr algn="ctr">
              <a:lnSpc>
                <a:spcPts val="3360"/>
              </a:lnSpc>
              <a:spcBef>
                <a:spcPts val="0"/>
              </a:spcBef>
              <a:spcAft>
                <a:spcPts val="0"/>
              </a:spcAft>
            </a:pPr>
            <a:r>
              <a:rPr lang="ru-RU" sz="2800" b="1" i="1" cap="none" spc="0" dirty="0" smtClean="0">
                <a:solidFill>
                  <a:srgbClr val="002060"/>
                </a:solidFill>
                <a:cs typeface="Arial" panose="020B0604020202020204" pitchFamily="34" charset="0"/>
              </a:rPr>
              <a:t>«Алгоритмическое раздолье для детей в Лукоморье». </a:t>
            </a:r>
          </a:p>
          <a:p>
            <a:pPr algn="ctr">
              <a:lnSpc>
                <a:spcPts val="3360"/>
              </a:lnSpc>
              <a:spcBef>
                <a:spcPts val="0"/>
              </a:spcBef>
              <a:spcAft>
                <a:spcPts val="0"/>
              </a:spcAft>
            </a:pPr>
            <a:r>
              <a:rPr lang="ru-RU" sz="2800" b="1" i="1" cap="none" spc="0" dirty="0" smtClean="0">
                <a:solidFill>
                  <a:srgbClr val="002060"/>
                </a:solidFill>
                <a:cs typeface="Arial" panose="020B0604020202020204" pitchFamily="34" charset="0"/>
              </a:rPr>
              <a:t>Формирование алгоритмических умений у старших дошкольников с помощью современных игровых образовательных комплектов</a:t>
            </a:r>
            <a:endParaRPr lang="ru-RU" sz="2800" b="1" i="1" cap="none" spc="0" dirty="0">
              <a:solidFill>
                <a:srgbClr val="002060"/>
              </a:solidFill>
              <a:cs typeface="Arial" panose="020B0604020202020204" pitchFamily="34" charset="0"/>
            </a:endParaRPr>
          </a:p>
        </p:txBody>
      </p:sp>
      <p:sp>
        <p:nvSpPr>
          <p:cNvPr id="10" name="Заголовок 1"/>
          <p:cNvSpPr txBox="1">
            <a:spLocks/>
          </p:cNvSpPr>
          <p:nvPr/>
        </p:nvSpPr>
        <p:spPr>
          <a:xfrm>
            <a:off x="3615508" y="5205054"/>
            <a:ext cx="7946572" cy="15385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1600" dirty="0" smtClean="0">
                <a:latin typeface="+mn-lt"/>
                <a:cs typeface="Arial" panose="020B0604020202020204" pitchFamily="34" charset="0"/>
              </a:rPr>
              <a:t>Приказ Министерства образования и науки Самарской области от 15.08.2022 г. № 420-од «О признании в 2022 году организаций, осуществляющих образовательную деятельность, и иных действующих в сфере образования организаций, а также их объединений, расположенных на территории Самарской области, региональными инновационными площадками в сфере образования»</a:t>
            </a:r>
            <a:r>
              <a:rPr lang="ru-RU" sz="1600" b="1" dirty="0" smtClean="0">
                <a:latin typeface="+mn-lt"/>
                <a:cs typeface="Arial" panose="020B0604020202020204" pitchFamily="34" charset="0"/>
              </a:rPr>
              <a:t/>
            </a:r>
            <a:br>
              <a:rPr lang="ru-RU" sz="1600" b="1" dirty="0" smtClean="0">
                <a:latin typeface="+mn-lt"/>
                <a:cs typeface="Arial" panose="020B0604020202020204" pitchFamily="34" charset="0"/>
              </a:rPr>
            </a:br>
            <a:endParaRPr lang="ru-RU" sz="1600" b="1" dirty="0">
              <a:latin typeface="+mn-lt"/>
              <a:cs typeface="Arial" panose="020B0604020202020204" pitchFamily="34" charset="0"/>
            </a:endParaRPr>
          </a:p>
        </p:txBody>
      </p:sp>
      <p:pic>
        <p:nvPicPr>
          <p:cNvPr id="1030" name="Picture 6" descr="https://sun9-61.userapi.com/impg/y2DnkOG8Z4piMlbYwyF5qx-q93grSwtjakh_bw/-pksIrbk4bs.jpg?size=960x960&amp;quality=95&amp;sign=27f0ced4215d9ff625cc61c4652437bc&amp;c_uniq_tag=eWg7HQhjw3C5qVndl4B8XJ8teneXqHGtd29gmd3Br7U&amp;type=alb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54080" y="101601"/>
            <a:ext cx="1016000" cy="101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359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4189738" y="645506"/>
            <a:ext cx="11028476"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Что сегодня сделано?</a:t>
            </a:r>
            <a:endParaRPr lang="ru-RU" altLang="ru-RU" sz="2800" b="1" dirty="0">
              <a:solidFill>
                <a:srgbClr val="2E5C8E"/>
              </a:solidFill>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
        <p:nvSpPr>
          <p:cNvPr id="9" name="Заголовок 1"/>
          <p:cNvSpPr txBox="1">
            <a:spLocks/>
          </p:cNvSpPr>
          <p:nvPr/>
        </p:nvSpPr>
        <p:spPr>
          <a:xfrm>
            <a:off x="39156" y="2490779"/>
            <a:ext cx="10305142" cy="1641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indent="457200" fontAlgn="base">
              <a:lnSpc>
                <a:spcPct val="130000"/>
              </a:lnSpc>
            </a:pPr>
            <a:r>
              <a:rPr lang="ru-RU" sz="1800" dirty="0" smtClean="0">
                <a:latin typeface="+mn-lt"/>
              </a:rPr>
              <a:t> </a:t>
            </a:r>
          </a:p>
          <a:p>
            <a:pPr marL="457200" indent="457200" fontAlgn="base">
              <a:lnSpc>
                <a:spcPct val="130000"/>
              </a:lnSpc>
              <a:buAutoNum type="arabicPeriod"/>
            </a:pPr>
            <a:r>
              <a:rPr lang="ru-RU" sz="1800" dirty="0" smtClean="0">
                <a:latin typeface="+mn-lt"/>
              </a:rPr>
              <a:t>Проведен </a:t>
            </a:r>
            <a:r>
              <a:rPr lang="ru-RU" sz="1800" b="1" dirty="0" smtClean="0">
                <a:latin typeface="+mn-lt"/>
                <a:cs typeface="Arial" panose="020B0604020202020204" pitchFamily="34" charset="0"/>
              </a:rPr>
              <a:t>теоретический </a:t>
            </a:r>
            <a:r>
              <a:rPr lang="ru-RU" sz="1800" b="1" dirty="0">
                <a:latin typeface="+mn-lt"/>
                <a:cs typeface="Arial" panose="020B0604020202020204" pitchFamily="34" charset="0"/>
              </a:rPr>
              <a:t>анализ психолого-педагогической литературы </a:t>
            </a:r>
            <a:r>
              <a:rPr lang="ru-RU" sz="1800" dirty="0">
                <a:latin typeface="+mn-lt"/>
                <a:cs typeface="Arial" panose="020B0604020202020204" pitchFamily="34" charset="0"/>
              </a:rPr>
              <a:t>по формированию алгоритмических умений у детей дошкольного </a:t>
            </a:r>
            <a:r>
              <a:rPr lang="ru-RU" sz="1800" dirty="0" smtClean="0">
                <a:latin typeface="+mn-lt"/>
                <a:cs typeface="Arial" panose="020B0604020202020204" pitchFamily="34" charset="0"/>
              </a:rPr>
              <a:t>возраста.</a:t>
            </a:r>
          </a:p>
          <a:p>
            <a:pPr marL="457200" indent="457200" fontAlgn="base">
              <a:lnSpc>
                <a:spcPct val="130000"/>
              </a:lnSpc>
              <a:buAutoNum type="arabicPeriod"/>
            </a:pPr>
            <a:r>
              <a:rPr lang="ru-RU" sz="1800" dirty="0" smtClean="0">
                <a:latin typeface="+mn-lt"/>
              </a:rPr>
              <a:t>Разработана </a:t>
            </a:r>
            <a:r>
              <a:rPr lang="ru-RU" sz="1800" b="1" dirty="0" smtClean="0">
                <a:latin typeface="+mn-lt"/>
              </a:rPr>
              <a:t>нормативно-правовая база </a:t>
            </a:r>
            <a:r>
              <a:rPr lang="ru-RU" sz="1800" dirty="0" smtClean="0">
                <a:latin typeface="+mn-lt"/>
              </a:rPr>
              <a:t>по инновационной деятельности ДОО.</a:t>
            </a:r>
          </a:p>
          <a:p>
            <a:pPr marL="457200" indent="457200" fontAlgn="base">
              <a:lnSpc>
                <a:spcPct val="130000"/>
              </a:lnSpc>
              <a:buAutoNum type="arabicPeriod"/>
            </a:pPr>
            <a:r>
              <a:rPr lang="ru-RU" sz="1800" dirty="0" smtClean="0">
                <a:latin typeface="+mn-lt"/>
              </a:rPr>
              <a:t>Приобретены </a:t>
            </a:r>
            <a:r>
              <a:rPr lang="ru-RU" sz="1800" b="1" dirty="0" smtClean="0">
                <a:latin typeface="+mn-lt"/>
              </a:rPr>
              <a:t>3 современных игровых набора</a:t>
            </a:r>
            <a:r>
              <a:rPr lang="ru-RU" sz="1800" dirty="0" smtClean="0">
                <a:latin typeface="+mn-lt"/>
              </a:rPr>
              <a:t> «Робот Ботли». </a:t>
            </a:r>
          </a:p>
          <a:p>
            <a:pPr marL="457200" indent="457200" fontAlgn="base">
              <a:lnSpc>
                <a:spcPct val="130000"/>
              </a:lnSpc>
              <a:buAutoNum type="arabicPeriod"/>
            </a:pPr>
            <a:r>
              <a:rPr lang="ru-RU" sz="1800" dirty="0" smtClean="0">
                <a:latin typeface="+mn-lt"/>
              </a:rPr>
              <a:t>Разработано </a:t>
            </a:r>
            <a:r>
              <a:rPr lang="ru-RU" sz="1800" b="1" dirty="0" smtClean="0">
                <a:latin typeface="+mn-lt"/>
              </a:rPr>
              <a:t>тематическое планирование занятий</a:t>
            </a:r>
            <a:r>
              <a:rPr lang="ru-RU" sz="1800" dirty="0" smtClean="0">
                <a:latin typeface="+mn-lt"/>
              </a:rPr>
              <a:t>, </a:t>
            </a:r>
            <a:r>
              <a:rPr lang="ru-RU" sz="1800" b="1" dirty="0"/>
              <a:t>планирование содержания образовательной </a:t>
            </a:r>
            <a:r>
              <a:rPr lang="ru-RU" sz="1800" b="1" dirty="0" smtClean="0"/>
              <a:t>деятельности, структура </a:t>
            </a:r>
            <a:r>
              <a:rPr lang="ru-RU" sz="1800" b="1" dirty="0"/>
              <a:t>игрового </a:t>
            </a:r>
            <a:r>
              <a:rPr lang="ru-RU" sz="1800" b="1" dirty="0" smtClean="0"/>
              <a:t>занятия в форме игровой обучающей ситуации (ИОС)</a:t>
            </a:r>
            <a:r>
              <a:rPr lang="ru-RU" sz="1800" dirty="0" smtClean="0">
                <a:latin typeface="+mn-lt"/>
              </a:rPr>
              <a:t> </a:t>
            </a:r>
            <a:r>
              <a:rPr lang="ru-RU" sz="1800" dirty="0" smtClean="0">
                <a:latin typeface="+mn-lt"/>
              </a:rPr>
              <a:t>по формированию алгоритмических умений у детей 5-6 лет.</a:t>
            </a:r>
          </a:p>
          <a:p>
            <a:pPr marL="342900" indent="457200" fontAlgn="base">
              <a:lnSpc>
                <a:spcPct val="130000"/>
              </a:lnSpc>
              <a:buFontTx/>
              <a:buAutoNum type="arabicPeriod"/>
            </a:pPr>
            <a:r>
              <a:rPr lang="ru-RU" sz="1800" dirty="0" smtClean="0">
                <a:latin typeface="+mn-lt"/>
              </a:rPr>
              <a:t>Разработана часть </a:t>
            </a:r>
            <a:r>
              <a:rPr lang="ru-RU" sz="1800" b="1" dirty="0" smtClean="0">
                <a:latin typeface="+mn-lt"/>
              </a:rPr>
              <a:t>технологических карт </a:t>
            </a:r>
            <a:r>
              <a:rPr lang="ru-RU" sz="1800" dirty="0" smtClean="0">
                <a:latin typeface="+mn-lt"/>
              </a:rPr>
              <a:t>с </a:t>
            </a:r>
            <a:r>
              <a:rPr lang="ru-RU" sz="1800" dirty="0" smtClean="0">
                <a:latin typeface="+mn-lt"/>
              </a:rPr>
              <a:t>включением комплекса игровых обучающих ситуаций по формированию алгоритмических умений у детей 5-6 лет согласно календарному планированию тем к игровым образовательным комплектам.</a:t>
            </a:r>
          </a:p>
          <a:p>
            <a:pPr marL="342900" indent="457200" fontAlgn="base">
              <a:lnSpc>
                <a:spcPct val="130000"/>
              </a:lnSpc>
              <a:buFontTx/>
              <a:buAutoNum type="arabicPeriod"/>
            </a:pPr>
            <a:r>
              <a:rPr lang="ru-RU" sz="1800" dirty="0" smtClean="0">
                <a:latin typeface="+mn-lt"/>
              </a:rPr>
              <a:t>Разработано </a:t>
            </a:r>
            <a:r>
              <a:rPr lang="ru-RU" sz="1800" b="1" dirty="0" smtClean="0">
                <a:latin typeface="+mn-lt"/>
              </a:rPr>
              <a:t>1 игровое поле </a:t>
            </a:r>
            <a:r>
              <a:rPr lang="ru-RU" sz="1800" dirty="0" smtClean="0">
                <a:latin typeface="+mn-lt"/>
              </a:rPr>
              <a:t>к игровому образовательному комплекту № 1.</a:t>
            </a:r>
          </a:p>
          <a:p>
            <a:pPr lvl="0" indent="457200" fontAlgn="base">
              <a:lnSpc>
                <a:spcPct val="130000"/>
              </a:lnSpc>
            </a:pPr>
            <a:endParaRPr lang="ru-RU" sz="1800" dirty="0">
              <a:latin typeface="+mn-lt"/>
            </a:endParaRPr>
          </a:p>
        </p:txBody>
      </p:sp>
    </p:spTree>
    <p:extLst>
      <p:ext uri="{BB962C8B-B14F-4D97-AF65-F5344CB8AC3E}">
        <p14:creationId xmlns:p14="http://schemas.microsoft.com/office/powerpoint/2010/main" val="1679050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205582" y="425493"/>
            <a:ext cx="11028476"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Перспективы развития на 2023 г.г.</a:t>
            </a:r>
            <a:endParaRPr lang="ru-RU" altLang="ru-RU" sz="2800" b="1" dirty="0">
              <a:solidFill>
                <a:srgbClr val="2E5C8E"/>
              </a:solidFill>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
        <p:nvSpPr>
          <p:cNvPr id="10" name="Заголовок 1"/>
          <p:cNvSpPr txBox="1">
            <a:spLocks/>
          </p:cNvSpPr>
          <p:nvPr/>
        </p:nvSpPr>
        <p:spPr>
          <a:xfrm>
            <a:off x="205582" y="2841164"/>
            <a:ext cx="10305142" cy="1641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indent="457200" fontAlgn="base">
              <a:lnSpc>
                <a:spcPct val="130000"/>
              </a:lnSpc>
            </a:pPr>
            <a:r>
              <a:rPr lang="ru-RU" sz="1800" dirty="0" smtClean="0">
                <a:latin typeface="+mn-lt"/>
              </a:rPr>
              <a:t> </a:t>
            </a:r>
          </a:p>
          <a:p>
            <a:pPr marL="342900" indent="457200" fontAlgn="base">
              <a:lnSpc>
                <a:spcPct val="130000"/>
              </a:lnSpc>
              <a:buFontTx/>
              <a:buAutoNum type="arabicPeriod"/>
            </a:pPr>
            <a:r>
              <a:rPr lang="ru-RU" sz="1800" b="1" dirty="0" smtClean="0">
                <a:latin typeface="+mn-lt"/>
              </a:rPr>
              <a:t>Продолжить разработку</a:t>
            </a:r>
            <a:r>
              <a:rPr lang="ru-RU" sz="1800" dirty="0" smtClean="0">
                <a:latin typeface="+mn-lt"/>
              </a:rPr>
              <a:t> </a:t>
            </a:r>
            <a:r>
              <a:rPr lang="ru-RU" sz="1800" b="1" dirty="0" smtClean="0">
                <a:latin typeface="+mn-lt"/>
              </a:rPr>
              <a:t>технологических карт </a:t>
            </a:r>
            <a:r>
              <a:rPr lang="ru-RU" sz="1800" dirty="0" smtClean="0">
                <a:latin typeface="+mn-lt"/>
              </a:rPr>
              <a:t>с включением комплекса игровых обучающих ситуаций по формированию алгоритмических умений у детей 5-6 лет к игровым образовательным комплектам. </a:t>
            </a:r>
            <a:r>
              <a:rPr lang="ru-RU" sz="1800" b="1" dirty="0" smtClean="0">
                <a:latin typeface="+mn-lt"/>
              </a:rPr>
              <a:t>Апробировать данное содержание </a:t>
            </a:r>
            <a:r>
              <a:rPr lang="ru-RU" sz="1800" dirty="0" smtClean="0">
                <a:latin typeface="+mn-lt"/>
              </a:rPr>
              <a:t>образовательной деятельности с детьми 5-6 лет.</a:t>
            </a:r>
          </a:p>
          <a:p>
            <a:pPr marL="342900" indent="457200" fontAlgn="base">
              <a:lnSpc>
                <a:spcPct val="130000"/>
              </a:lnSpc>
              <a:buFontTx/>
              <a:buAutoNum type="arabicPeriod"/>
            </a:pPr>
            <a:r>
              <a:rPr lang="ru-RU" sz="1800" b="1" dirty="0" smtClean="0">
                <a:latin typeface="+mn-lt"/>
              </a:rPr>
              <a:t>Продолжить разработку игровых полей </a:t>
            </a:r>
            <a:r>
              <a:rPr lang="ru-RU" sz="1800" dirty="0">
                <a:latin typeface="+mn-lt"/>
              </a:rPr>
              <a:t>по формированию алгоритмических умений у детей 5-6 лет </a:t>
            </a:r>
            <a:r>
              <a:rPr lang="ru-RU" sz="1800" dirty="0" smtClean="0">
                <a:latin typeface="+mn-lt"/>
              </a:rPr>
              <a:t>к </a:t>
            </a:r>
            <a:r>
              <a:rPr lang="ru-RU" sz="1800" dirty="0">
                <a:latin typeface="+mn-lt"/>
              </a:rPr>
              <a:t>игровому образовательному комплекту № </a:t>
            </a:r>
            <a:r>
              <a:rPr lang="ru-RU" sz="1800" dirty="0" smtClean="0">
                <a:latin typeface="+mn-lt"/>
              </a:rPr>
              <a:t>1, 2, 3. </a:t>
            </a:r>
            <a:r>
              <a:rPr lang="ru-RU" sz="1800" b="1" dirty="0" smtClean="0">
                <a:latin typeface="+mn-lt"/>
              </a:rPr>
              <a:t>Апробировать данные игровые поля </a:t>
            </a:r>
            <a:r>
              <a:rPr lang="ru-RU" sz="1800" dirty="0" smtClean="0">
                <a:latin typeface="+mn-lt"/>
              </a:rPr>
              <a:t>в</a:t>
            </a:r>
            <a:r>
              <a:rPr lang="ru-RU" sz="1800" dirty="0">
                <a:latin typeface="+mn-lt"/>
              </a:rPr>
              <a:t> образовательной деятельности с детьми 5-6 лет</a:t>
            </a:r>
            <a:r>
              <a:rPr lang="ru-RU" sz="1800" dirty="0" smtClean="0">
                <a:latin typeface="+mn-lt"/>
              </a:rPr>
              <a:t>.</a:t>
            </a:r>
          </a:p>
          <a:p>
            <a:pPr marL="342900" indent="457200" fontAlgn="base">
              <a:lnSpc>
                <a:spcPct val="130000"/>
              </a:lnSpc>
              <a:buFontTx/>
              <a:buAutoNum type="arabicPeriod"/>
            </a:pPr>
            <a:r>
              <a:rPr lang="ru-RU" sz="1800" b="1" dirty="0" smtClean="0">
                <a:latin typeface="+mn-lt"/>
              </a:rPr>
              <a:t>Разработать </a:t>
            </a:r>
            <a:r>
              <a:rPr lang="ru-RU" sz="1800" b="1" dirty="0" smtClean="0"/>
              <a:t>«Аннотированный каталог </a:t>
            </a:r>
            <a:r>
              <a:rPr lang="ru-RU" sz="1800" dirty="0"/>
              <a:t>современного игрового комплекса (без компьютеров и планшетов) по формированию алгоритмических умений у детей 5-6 лет», </a:t>
            </a:r>
            <a:r>
              <a:rPr lang="ru-RU" sz="1800" dirty="0" smtClean="0"/>
              <a:t> </a:t>
            </a:r>
            <a:r>
              <a:rPr lang="ru-RU" sz="1800" b="1" dirty="0" smtClean="0"/>
              <a:t>«Алгоритмическую шпаргалку </a:t>
            </a:r>
            <a:r>
              <a:rPr lang="ru-RU" sz="1800" b="1" dirty="0"/>
              <a:t>для педагогов </a:t>
            </a:r>
            <a:r>
              <a:rPr lang="ru-RU" sz="1800" dirty="0"/>
              <a:t>«Как работать с игровыми полями для роботизированных игрушек?»</a:t>
            </a:r>
          </a:p>
          <a:p>
            <a:pPr marL="342900" lvl="0" indent="457200" fontAlgn="base">
              <a:lnSpc>
                <a:spcPct val="130000"/>
              </a:lnSpc>
              <a:buFontTx/>
              <a:buAutoNum type="arabicPeriod"/>
            </a:pPr>
            <a:endParaRPr lang="ru-RU" sz="1800" dirty="0" smtClean="0"/>
          </a:p>
          <a:p>
            <a:pPr marL="342900" lvl="0" indent="457200" fontAlgn="base">
              <a:lnSpc>
                <a:spcPct val="130000"/>
              </a:lnSpc>
              <a:buFontTx/>
              <a:buAutoNum type="arabicPeriod"/>
            </a:pPr>
            <a:endParaRPr lang="ru-RU" sz="1800" dirty="0"/>
          </a:p>
          <a:p>
            <a:pPr marL="342900" indent="457200" fontAlgn="base">
              <a:lnSpc>
                <a:spcPct val="130000"/>
              </a:lnSpc>
              <a:buFontTx/>
              <a:buAutoNum type="arabicPeriod"/>
            </a:pPr>
            <a:endParaRPr lang="ru-RU" sz="1800" dirty="0" smtClean="0">
              <a:latin typeface="+mn-lt"/>
            </a:endParaRPr>
          </a:p>
        </p:txBody>
      </p:sp>
    </p:spTree>
    <p:extLst>
      <p:ext uri="{BB962C8B-B14F-4D97-AF65-F5344CB8AC3E}">
        <p14:creationId xmlns:p14="http://schemas.microsoft.com/office/powerpoint/2010/main" val="373709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2050009" y="-730769"/>
            <a:ext cx="14242009" cy="7588769"/>
            <a:chOff x="-2050009" y="-730769"/>
            <a:chExt cx="14242009" cy="7588769"/>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6" name="Группа 5"/>
            <p:cNvGrpSpPr/>
            <p:nvPr/>
          </p:nvGrpSpPr>
          <p:grpSpPr>
            <a:xfrm>
              <a:off x="-2050009" y="-730769"/>
              <a:ext cx="7076540" cy="2298813"/>
              <a:chOff x="-1694837" y="370852"/>
              <a:chExt cx="7298265" cy="2482393"/>
            </a:xfrm>
          </p:grpSpPr>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339" y="1278182"/>
                <a:ext cx="623165" cy="667733"/>
              </a:xfrm>
              <a:prstGeom prst="rect">
                <a:avLst/>
              </a:prstGeom>
            </p:spPr>
          </p:pic>
          <p:sp>
            <p:nvSpPr>
              <p:cNvPr id="17" name="Прямоугольник 16"/>
              <p:cNvSpPr/>
              <p:nvPr/>
            </p:nvSpPr>
            <p:spPr>
              <a:xfrm>
                <a:off x="-1694837" y="370852"/>
                <a:ext cx="7298265" cy="2482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oAutofit/>
              </a:bodyPr>
              <a:lstStyle/>
              <a:p>
                <a:pPr algn="ctr"/>
                <a:r>
                  <a:rPr lang="ru-RU" sz="1600" b="1" dirty="0" smtClean="0">
                    <a:solidFill>
                      <a:schemeClr val="accent1">
                        <a:lumMod val="75000"/>
                      </a:schemeClr>
                    </a:solidFill>
                  </a:rPr>
                  <a:t>ДЕТСКИЙ САД</a:t>
                </a:r>
              </a:p>
              <a:p>
                <a:pPr algn="ctr"/>
                <a:r>
                  <a:rPr lang="ru-RU" sz="1600" b="1" dirty="0" smtClean="0">
                    <a:solidFill>
                      <a:schemeClr val="accent1">
                        <a:lumMod val="75000"/>
                      </a:schemeClr>
                    </a:solidFill>
                  </a:rPr>
                  <a:t>«ЛУКОМОРЬЕ»</a:t>
                </a:r>
                <a:endParaRPr lang="ru-RU" sz="1600" b="1" dirty="0">
                  <a:solidFill>
                    <a:schemeClr val="accent1">
                      <a:lumMod val="75000"/>
                    </a:schemeClr>
                  </a:solidFill>
                </a:endParaRPr>
              </a:p>
            </p:txBody>
          </p:sp>
        </p:grpSp>
        <p:sp>
          <p:nvSpPr>
            <p:cNvPr id="7" name="Прямоугольник 6"/>
            <p:cNvSpPr/>
            <p:nvPr/>
          </p:nvSpPr>
          <p:spPr>
            <a:xfrm>
              <a:off x="52078" y="2923391"/>
              <a:ext cx="3627280" cy="101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bg1"/>
                  </a:solidFill>
                  <a:latin typeface="Times New Roman" panose="02020603050405020304" pitchFamily="18" charset="0"/>
                  <a:cs typeface="Times New Roman" panose="02020603050405020304" pitchFamily="18" charset="0"/>
                </a:rPr>
                <a:t>Адрес: </a:t>
              </a:r>
              <a:r>
                <a:rPr lang="ru-RU" b="1" dirty="0" smtClean="0">
                  <a:latin typeface="Times New Roman" panose="02020603050405020304" pitchFamily="18" charset="0"/>
                  <a:cs typeface="Times New Roman" panose="02020603050405020304" pitchFamily="18" charset="0"/>
                </a:rPr>
                <a:t>443085</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п. </a:t>
              </a:r>
              <a:r>
                <a:rPr lang="ru-RU" b="1" dirty="0">
                  <a:latin typeface="Times New Roman" panose="02020603050405020304" pitchFamily="18" charset="0"/>
                  <a:cs typeface="Times New Roman" panose="02020603050405020304" pitchFamily="18" charset="0"/>
                </a:rPr>
                <a:t>Придорожный, микрорайон «Южный город», Николаевский проспект, дом 48</a:t>
              </a:r>
              <a:r>
                <a:rPr lang="ru-RU" dirty="0">
                  <a:latin typeface="Times New Roman" panose="02020603050405020304" pitchFamily="18" charset="0"/>
                  <a:cs typeface="Times New Roman" panose="02020603050405020304" pitchFamily="18" charset="0"/>
                </a:rPr>
                <a:t>.</a:t>
              </a:r>
              <a:r>
                <a:rPr lang="ru-RU" dirty="0" smtClean="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2078" y="3807823"/>
              <a:ext cx="3357288" cy="810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latin typeface="Times New Roman" panose="02020603050405020304" pitchFamily="18" charset="0"/>
                  <a:cs typeface="Times New Roman" panose="02020603050405020304" pitchFamily="18" charset="0"/>
                </a:rPr>
                <a:t>      тел</a:t>
              </a:r>
              <a:r>
                <a:rPr lang="ru-RU" sz="1400" dirty="0" smtClean="0">
                  <a:latin typeface="Times New Roman" panose="02020603050405020304" pitchFamily="18" charset="0"/>
                  <a:cs typeface="Times New Roman" panose="02020603050405020304" pitchFamily="18" charset="0"/>
                </a:rPr>
                <a:t>.</a:t>
              </a:r>
              <a:r>
                <a:rPr lang="ru-RU" b="1" dirty="0"/>
                <a:t> </a:t>
              </a:r>
              <a:r>
                <a:rPr lang="ru-RU" b="1" dirty="0">
                  <a:latin typeface="Times New Roman" panose="02020603050405020304" pitchFamily="18" charset="0"/>
                  <a:cs typeface="Times New Roman" panose="02020603050405020304" pitchFamily="18" charset="0"/>
                </a:rPr>
                <a:t>8(846) 250-07-62 </a:t>
              </a:r>
              <a:endParaRPr lang="ru-RU" b="1"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8(846) 205-07-63 </a:t>
              </a:r>
              <a:r>
                <a:rPr lang="ru-RU" dirty="0" smtClean="0">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9" name="Шеврон 8"/>
            <p:cNvSpPr/>
            <p:nvPr/>
          </p:nvSpPr>
          <p:spPr>
            <a:xfrm>
              <a:off x="103579" y="4014728"/>
              <a:ext cx="302116" cy="15675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Прямоугольник 9"/>
            <p:cNvSpPr/>
            <p:nvPr/>
          </p:nvSpPr>
          <p:spPr>
            <a:xfrm>
              <a:off x="71672" y="5190940"/>
              <a:ext cx="3357288" cy="366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Официальный сайт</a:t>
              </a:r>
            </a:p>
            <a:p>
              <a:pPr algn="just" fontAlgn="base"/>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http://lukomorieug.minobr63.ru/wordpress/</a:t>
              </a:r>
              <a:endParaRPr lang="en-US" sz="1200" dirty="0">
                <a:latin typeface="Times New Roman" panose="02020603050405020304" pitchFamily="18" charset="0"/>
                <a:cs typeface="Times New Roman" panose="02020603050405020304" pitchFamily="18" charset="0"/>
              </a:endParaRPr>
            </a:p>
            <a:p>
              <a:r>
                <a:rPr lang="en-US" dirty="0" smtClean="0"/>
                <a:t/>
              </a:r>
              <a:br>
                <a:rPr lang="en-US" dirty="0" smtClean="0"/>
              </a:br>
              <a:endParaRPr lang="ru-RU" dirty="0">
                <a:solidFill>
                  <a:schemeClr val="bg1"/>
                </a:solidFill>
                <a:latin typeface="Times New Roman" panose="02020603050405020304" pitchFamily="18" charset="0"/>
                <a:cs typeface="Times New Roman" panose="02020603050405020304" pitchFamily="18" charset="0"/>
              </a:endParaRPr>
            </a:p>
          </p:txBody>
        </p:sp>
        <p:sp>
          <p:nvSpPr>
            <p:cNvPr id="11" name="Шеврон 10"/>
            <p:cNvSpPr/>
            <p:nvPr/>
          </p:nvSpPr>
          <p:spPr>
            <a:xfrm>
              <a:off x="71672" y="4878024"/>
              <a:ext cx="302116" cy="15675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Шеврон 11"/>
            <p:cNvSpPr/>
            <p:nvPr/>
          </p:nvSpPr>
          <p:spPr>
            <a:xfrm>
              <a:off x="99828" y="5920667"/>
              <a:ext cx="302116" cy="15675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Прямоугольник 12"/>
            <p:cNvSpPr/>
            <p:nvPr/>
          </p:nvSpPr>
          <p:spPr>
            <a:xfrm>
              <a:off x="71672" y="5999044"/>
              <a:ext cx="2834640" cy="366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Страница ВК</a:t>
              </a:r>
            </a:p>
            <a:p>
              <a:pPr algn="just"/>
              <a:r>
                <a:rPr lang="en-US" sz="1400" dirty="0" smtClean="0">
                  <a:latin typeface="Times New Roman" panose="02020603050405020304" pitchFamily="18" charset="0"/>
                  <a:cs typeface="Times New Roman" panose="02020603050405020304" pitchFamily="18" charset="0"/>
                </a:rPr>
                <a:t>https://vk.com/lukomorieug</a:t>
              </a:r>
              <a:r>
                <a:rPr lang="ru-RU" sz="1400" dirty="0" smtClean="0">
                  <a:latin typeface="Times New Roman" panose="02020603050405020304" pitchFamily="18" charset="0"/>
                  <a:cs typeface="Times New Roman" panose="02020603050405020304" pitchFamily="18" charset="0"/>
                </a:rPr>
                <a:t>  </a:t>
              </a:r>
              <a:r>
                <a:rPr lang="ru-RU" sz="1400" dirty="0" smtClean="0">
                  <a:solidFill>
                    <a:schemeClr val="bg1"/>
                  </a:solidFill>
                  <a:latin typeface="Times New Roman" panose="02020603050405020304" pitchFamily="18" charset="0"/>
                  <a:cs typeface="Times New Roman" panose="02020603050405020304" pitchFamily="18" charset="0"/>
                </a:rPr>
                <a:t> </a:t>
              </a:r>
              <a:r>
                <a:rPr lang="en-US" sz="1400" dirty="0" smtClean="0"/>
                <a:t/>
              </a:r>
              <a:br>
                <a:rPr lang="en-US" sz="1400" dirty="0" smtClean="0"/>
              </a:br>
              <a:endParaRPr lang="ru-RU" sz="1400" dirty="0">
                <a:solidFill>
                  <a:schemeClr val="bg1"/>
                </a:solidFill>
                <a:latin typeface="Times New Roman" panose="02020603050405020304" pitchFamily="18" charset="0"/>
                <a:cs typeface="Times New Roman" panose="02020603050405020304" pitchFamily="18" charset="0"/>
              </a:endParaRPr>
            </a:p>
          </p:txBody>
        </p:sp>
        <p:pic>
          <p:nvPicPr>
            <p:cNvPr id="14" name="Picture 2" descr="http://qrcoder.ru/code/?https%3A%2F%2Fvk.com%2Flukomorieug&amp;4&am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511" y="5442480"/>
              <a:ext cx="698639" cy="69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qrcoder.ru/code/?https%3A%2F%2Flukomorieug.minobr63.ru%2Fwordpress%2F%3Fpage_id%3D114&amp;4&am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1589" y="4385262"/>
              <a:ext cx="727777" cy="727777"/>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Прямоугольник 17"/>
          <p:cNvSpPr/>
          <p:nvPr/>
        </p:nvSpPr>
        <p:spPr>
          <a:xfrm>
            <a:off x="-391358" y="1612087"/>
            <a:ext cx="4244159" cy="646331"/>
          </a:xfrm>
          <a:prstGeom prst="rect">
            <a:avLst/>
          </a:prstGeom>
        </p:spPr>
        <p:txBody>
          <a:bodyPr wrap="square">
            <a:spAutoFit/>
          </a:bodyPr>
          <a:lstStyle/>
          <a:p>
            <a:pPr algn="ctr">
              <a:spcBef>
                <a:spcPts val="0"/>
              </a:spcBef>
              <a:spcAft>
                <a:spcPts val="0"/>
              </a:spcAft>
            </a:pPr>
            <a:r>
              <a:rPr lang="ru-RU" b="1" i="1" dirty="0">
                <a:solidFill>
                  <a:srgbClr val="FFCC00"/>
                </a:solidFill>
                <a:cs typeface="Arial" panose="020B0604020202020204" pitchFamily="34" charset="0"/>
              </a:rPr>
              <a:t>«Алгоритмическое раздолье </a:t>
            </a:r>
            <a:endParaRPr lang="ru-RU" b="1" i="1" dirty="0" smtClean="0">
              <a:solidFill>
                <a:srgbClr val="FFCC00"/>
              </a:solidFill>
              <a:cs typeface="Arial" panose="020B0604020202020204" pitchFamily="34" charset="0"/>
            </a:endParaRPr>
          </a:p>
          <a:p>
            <a:pPr algn="ctr">
              <a:spcBef>
                <a:spcPts val="0"/>
              </a:spcBef>
              <a:spcAft>
                <a:spcPts val="0"/>
              </a:spcAft>
            </a:pPr>
            <a:r>
              <a:rPr lang="ru-RU" b="1" i="1" dirty="0" smtClean="0">
                <a:solidFill>
                  <a:srgbClr val="FFCC00"/>
                </a:solidFill>
                <a:cs typeface="Arial" panose="020B0604020202020204" pitchFamily="34" charset="0"/>
              </a:rPr>
              <a:t>для </a:t>
            </a:r>
            <a:r>
              <a:rPr lang="ru-RU" b="1" i="1" dirty="0">
                <a:solidFill>
                  <a:srgbClr val="FFCC00"/>
                </a:solidFill>
                <a:cs typeface="Arial" panose="020B0604020202020204" pitchFamily="34" charset="0"/>
              </a:rPr>
              <a:t>детей в Лукоморье</a:t>
            </a:r>
            <a:r>
              <a:rPr lang="ru-RU" b="1" i="1" dirty="0" smtClean="0">
                <a:solidFill>
                  <a:srgbClr val="FFCC00"/>
                </a:solidFill>
                <a:cs typeface="Arial" panose="020B0604020202020204" pitchFamily="34" charset="0"/>
              </a:rPr>
              <a:t>» </a:t>
            </a:r>
            <a:endParaRPr lang="ru-RU" b="1" i="1" dirty="0">
              <a:solidFill>
                <a:srgbClr val="FFCC00"/>
              </a:solidFill>
              <a:cs typeface="Arial" panose="020B0604020202020204" pitchFamily="34" charset="0"/>
            </a:endParaRPr>
          </a:p>
        </p:txBody>
      </p:sp>
    </p:spTree>
    <p:extLst>
      <p:ext uri="{BB962C8B-B14F-4D97-AF65-F5344CB8AC3E}">
        <p14:creationId xmlns:p14="http://schemas.microsoft.com/office/powerpoint/2010/main" val="22428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КОНТИНГЕНТ ОБУЧАЮЩИХСЯ С ОВЗ"/>
          <p:cNvSpPr txBox="1">
            <a:spLocks noChangeArrowheads="1"/>
          </p:cNvSpPr>
          <p:nvPr/>
        </p:nvSpPr>
        <p:spPr bwMode="auto">
          <a:xfrm>
            <a:off x="3664981" y="3744717"/>
            <a:ext cx="4298611" cy="523220"/>
          </a:xfrm>
          <a:prstGeom prst="rect">
            <a:avLst/>
          </a:prstGeom>
          <a:noFill/>
          <a:ln w="12700">
            <a:noFill/>
            <a:miter lim="400000"/>
            <a:headEnd/>
            <a:tailEnd/>
          </a:ln>
        </p:spPr>
        <p:txBody>
          <a:bodyPr wrap="none" lIns="45719" rIns="45719">
            <a:spAutoFit/>
          </a:bodyPr>
          <a:lstStyle/>
          <a:p>
            <a:pPr eaLnBrk="1"/>
            <a:r>
              <a:rPr lang="ru-RU" altLang="ru-RU" sz="2800" b="1" dirty="0">
                <a:solidFill>
                  <a:srgbClr val="2E5C8E"/>
                </a:solidFill>
              </a:rPr>
              <a:t>С</a:t>
            </a:r>
            <a:r>
              <a:rPr lang="ru-RU" altLang="ru-RU" sz="2800" b="1" dirty="0" smtClean="0">
                <a:solidFill>
                  <a:srgbClr val="2E5C8E"/>
                </a:solidFill>
              </a:rPr>
              <a:t>роки реализации проекта</a:t>
            </a:r>
            <a:endParaRPr lang="ru-RU" altLang="ru-RU" sz="2800" b="1" dirty="0">
              <a:solidFill>
                <a:srgbClr val="2E5C8E"/>
              </a:solidFill>
            </a:endParaRPr>
          </a:p>
        </p:txBody>
      </p:sp>
      <p:sp>
        <p:nvSpPr>
          <p:cNvPr id="12" name="Заголовок 1"/>
          <p:cNvSpPr txBox="1">
            <a:spLocks/>
          </p:cNvSpPr>
          <p:nvPr/>
        </p:nvSpPr>
        <p:spPr>
          <a:xfrm>
            <a:off x="3033485" y="4098071"/>
            <a:ext cx="5950857" cy="7692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400" dirty="0" smtClean="0">
                <a:latin typeface="+mn-lt"/>
                <a:cs typeface="Arial" panose="020B0604020202020204" pitchFamily="34" charset="0"/>
              </a:rPr>
              <a:t/>
            </a:r>
            <a:br>
              <a:rPr lang="ru-RU" sz="2400" dirty="0" smtClean="0">
                <a:latin typeface="+mn-lt"/>
                <a:cs typeface="Arial" panose="020B0604020202020204" pitchFamily="34" charset="0"/>
              </a:rPr>
            </a:br>
            <a:r>
              <a:rPr lang="ru-RU" sz="2400" dirty="0" smtClean="0">
                <a:latin typeface="+mn-lt"/>
                <a:cs typeface="Arial" panose="020B0604020202020204" pitchFamily="34" charset="0"/>
              </a:rPr>
              <a:t>сентябрь 2022 г. – май 2025 г.</a:t>
            </a:r>
            <a:endParaRPr lang="ru-RU" sz="2400" dirty="0">
              <a:latin typeface="+mn-lt"/>
              <a:cs typeface="Arial" panose="020B0604020202020204" pitchFamily="34" charset="0"/>
            </a:endParaRPr>
          </a:p>
        </p:txBody>
      </p:sp>
      <p:sp>
        <p:nvSpPr>
          <p:cNvPr id="14" name="КОНТИНГЕНТ ОБУЧАЮЩИХСЯ С ОВЗ"/>
          <p:cNvSpPr txBox="1">
            <a:spLocks noChangeArrowheads="1"/>
          </p:cNvSpPr>
          <p:nvPr/>
        </p:nvSpPr>
        <p:spPr bwMode="auto">
          <a:xfrm>
            <a:off x="4960453" y="1003586"/>
            <a:ext cx="2416233"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Цель проекта</a:t>
            </a:r>
            <a:endParaRPr lang="ru-RU" altLang="ru-RU" sz="2800" b="1" dirty="0">
              <a:solidFill>
                <a:srgbClr val="2E5C8E"/>
              </a:solidFill>
            </a:endParaRPr>
          </a:p>
        </p:txBody>
      </p:sp>
      <p:sp>
        <p:nvSpPr>
          <p:cNvPr id="16" name="Заголовок 1"/>
          <p:cNvSpPr txBox="1">
            <a:spLocks/>
          </p:cNvSpPr>
          <p:nvPr/>
        </p:nvSpPr>
        <p:spPr>
          <a:xfrm>
            <a:off x="1158761" y="1919731"/>
            <a:ext cx="10537372" cy="7692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ru-RU" sz="2400" dirty="0" smtClean="0">
                <a:latin typeface="+mn-lt"/>
                <a:cs typeface="Arial" panose="020B0604020202020204" pitchFamily="34" charset="0"/>
              </a:rPr>
              <a:t/>
            </a:r>
            <a:br>
              <a:rPr lang="ru-RU" sz="2400" dirty="0" smtClean="0">
                <a:latin typeface="+mn-lt"/>
                <a:cs typeface="Arial" panose="020B0604020202020204" pitchFamily="34" charset="0"/>
              </a:rPr>
            </a:br>
            <a:r>
              <a:rPr lang="ru-RU" sz="2400" dirty="0" smtClean="0">
                <a:latin typeface="+mn-lt"/>
                <a:cs typeface="Arial" panose="020B0604020202020204" pitchFamily="34" charset="0"/>
              </a:rPr>
              <a:t>Создание условий для формирования алгоритмических умений у старших дошкольников посредством использования современных игровых образовательных комплектов (без компьютеров и планшетов)</a:t>
            </a:r>
            <a:endParaRPr lang="ru-RU" sz="2400" dirty="0">
              <a:latin typeface="+mn-lt"/>
              <a:cs typeface="Arial" panose="020B0604020202020204" pitchFamily="34" charset="0"/>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2853" y="522579"/>
            <a:ext cx="5718629" cy="5308"/>
          </a:xfrm>
          <a:prstGeom prst="line">
            <a:avLst/>
          </a:prstGeom>
          <a:ln w="38100"/>
          <a:effectLst>
            <a:reflection blurRad="6350" stA="50000" endA="300" endPos="55500" dist="50800" dir="5400000" sy="-100000" algn="bl" rotWithShape="0"/>
          </a:effectLst>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85410" y="-45124"/>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Tree>
    <p:extLst>
      <p:ext uri="{BB962C8B-B14F-4D97-AF65-F5344CB8AC3E}">
        <p14:creationId xmlns:p14="http://schemas.microsoft.com/office/powerpoint/2010/main" val="2017480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p:cNvSpPr txBox="1">
            <a:spLocks/>
          </p:cNvSpPr>
          <p:nvPr/>
        </p:nvSpPr>
        <p:spPr>
          <a:xfrm>
            <a:off x="480728" y="2777271"/>
            <a:ext cx="10537372" cy="7692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ts val="2160"/>
              </a:lnSpc>
            </a:pPr>
            <a:endParaRPr lang="ru-RU" sz="1800" dirty="0">
              <a:latin typeface="+mn-lt"/>
              <a:cs typeface="Arial" panose="020B0604020202020204" pitchFamily="34" charset="0"/>
            </a:endParaRPr>
          </a:p>
          <a:p>
            <a:pPr marL="285750" indent="450000" algn="just">
              <a:lnSpc>
                <a:spcPct val="130000"/>
              </a:lnSpc>
              <a:buFont typeface="Wingdings" panose="05000000000000000000" pitchFamily="2" charset="2"/>
              <a:buChar char="ü"/>
            </a:pPr>
            <a:r>
              <a:rPr lang="ru-RU" sz="1800" b="1" dirty="0" smtClean="0">
                <a:latin typeface="+mn-lt"/>
                <a:cs typeface="Arial" panose="020B0604020202020204" pitchFamily="34" charset="0"/>
              </a:rPr>
              <a:t>Провести теоретический анализ</a:t>
            </a:r>
            <a:r>
              <a:rPr lang="ru-RU" sz="1800" dirty="0" smtClean="0">
                <a:latin typeface="+mn-lt"/>
                <a:cs typeface="Arial" panose="020B0604020202020204" pitchFamily="34" charset="0"/>
              </a:rPr>
              <a:t> психолого-педагогической литературы по формированию алгоритмических умений у детей дошкольного возраста.</a:t>
            </a:r>
          </a:p>
          <a:p>
            <a:pPr marL="285750" indent="450000" algn="just">
              <a:lnSpc>
                <a:spcPct val="130000"/>
              </a:lnSpc>
              <a:buFont typeface="Wingdings" panose="05000000000000000000" pitchFamily="2" charset="2"/>
              <a:buChar char="ü"/>
            </a:pPr>
            <a:r>
              <a:rPr lang="ru-RU" sz="1800" b="1" dirty="0" smtClean="0">
                <a:latin typeface="+mn-lt"/>
                <a:cs typeface="Arial" panose="020B0604020202020204" pitchFamily="34" charset="0"/>
              </a:rPr>
              <a:t>Создать нормативно-правовую базу </a:t>
            </a:r>
            <a:r>
              <a:rPr lang="ru-RU" sz="1800" dirty="0" smtClean="0">
                <a:latin typeface="+mn-lt"/>
                <a:cs typeface="Arial" panose="020B0604020202020204" pitchFamily="34" charset="0"/>
              </a:rPr>
              <a:t>по инновационной деятельности в ДОО.</a:t>
            </a:r>
          </a:p>
          <a:p>
            <a:pPr marL="285750" indent="450000" algn="just">
              <a:lnSpc>
                <a:spcPct val="130000"/>
              </a:lnSpc>
              <a:buFont typeface="Wingdings" panose="05000000000000000000" pitchFamily="2" charset="2"/>
              <a:buChar char="ü"/>
            </a:pPr>
            <a:r>
              <a:rPr lang="ru-RU" sz="1800" b="1" dirty="0" smtClean="0">
                <a:latin typeface="+mn-lt"/>
                <a:cs typeface="Arial" panose="020B0604020202020204" pitchFamily="34" charset="0"/>
              </a:rPr>
              <a:t>Организовать алгоритмическое пространство </a:t>
            </a:r>
            <a:r>
              <a:rPr lang="ru-RU" sz="1800" dirty="0" smtClean="0">
                <a:latin typeface="+mn-lt"/>
                <a:cs typeface="Arial" panose="020B0604020202020204" pitchFamily="34" charset="0"/>
              </a:rPr>
              <a:t>в образовательной среде ДОО посредством его насыщения современными игровыми образовательными комплектами (наборы «Робот Ботли» + методическое сопровождение для работы с детьми 5-6 лет).</a:t>
            </a:r>
          </a:p>
          <a:p>
            <a:pPr marL="285750" indent="450000" algn="just">
              <a:lnSpc>
                <a:spcPct val="130000"/>
              </a:lnSpc>
              <a:buFont typeface="Wingdings" panose="05000000000000000000" pitchFamily="2" charset="2"/>
              <a:buChar char="ü"/>
            </a:pPr>
            <a:r>
              <a:rPr lang="ru-RU" sz="1800" b="1" dirty="0" smtClean="0">
                <a:latin typeface="+mn-lt"/>
                <a:cs typeface="Arial" panose="020B0604020202020204" pitchFamily="34" charset="0"/>
              </a:rPr>
              <a:t>Разработать и апробировать практический материал </a:t>
            </a:r>
            <a:r>
              <a:rPr lang="ru-RU" sz="1800" dirty="0" smtClean="0">
                <a:latin typeface="+mn-lt"/>
                <a:cs typeface="Arial" panose="020B0604020202020204" pitchFamily="34" charset="0"/>
              </a:rPr>
              <a:t>для формирования алгоритмических умений с использованием игровых образовательных комплектов (без компьютеров и планшетов) </a:t>
            </a:r>
            <a:r>
              <a:rPr lang="ru-RU" sz="1800" b="1" dirty="0" smtClean="0">
                <a:latin typeface="+mn-lt"/>
                <a:cs typeface="Arial" panose="020B0604020202020204" pitchFamily="34" charset="0"/>
              </a:rPr>
              <a:t>у детей 5-6 лет</a:t>
            </a:r>
            <a:r>
              <a:rPr lang="ru-RU" sz="1800" dirty="0" smtClean="0">
                <a:latin typeface="+mn-lt"/>
                <a:cs typeface="Arial" panose="020B0604020202020204" pitchFamily="34" charset="0"/>
              </a:rPr>
              <a:t>:</a:t>
            </a:r>
          </a:p>
          <a:p>
            <a:pPr marL="285750" algn="just">
              <a:lnSpc>
                <a:spcPct val="130000"/>
              </a:lnSpc>
            </a:pPr>
            <a:r>
              <a:rPr lang="ru-RU" sz="1800" dirty="0" smtClean="0">
                <a:latin typeface="+mn-lt"/>
                <a:cs typeface="Arial" panose="020B0604020202020204" pitchFamily="34" charset="0"/>
              </a:rPr>
              <a:t>- </a:t>
            </a:r>
            <a:r>
              <a:rPr lang="ru-RU" sz="1800" i="1" dirty="0" smtClean="0">
                <a:cs typeface="Arial" panose="020B0604020202020204" pitchFamily="34" charset="0"/>
              </a:rPr>
              <a:t>комплексно-тематическое</a:t>
            </a:r>
            <a:r>
              <a:rPr lang="ru-RU" sz="1800" dirty="0" smtClean="0">
                <a:latin typeface="+mn-lt"/>
                <a:cs typeface="Arial" panose="020B0604020202020204" pitchFamily="34" charset="0"/>
              </a:rPr>
              <a:t> </a:t>
            </a:r>
            <a:r>
              <a:rPr lang="ru-RU" sz="1800" i="1" dirty="0" smtClean="0">
                <a:cs typeface="Arial" panose="020B0604020202020204" pitchFamily="34" charset="0"/>
              </a:rPr>
              <a:t>планирование</a:t>
            </a:r>
            <a:r>
              <a:rPr lang="ru-RU" sz="1800" i="1" dirty="0" smtClean="0">
                <a:cs typeface="Arial" panose="020B0604020202020204" pitchFamily="34" charset="0"/>
              </a:rPr>
              <a:t>, </a:t>
            </a:r>
            <a:r>
              <a:rPr lang="ru-RU" sz="1800" i="1" dirty="0" smtClean="0">
                <a:cs typeface="Arial" panose="020B0604020202020204" pitchFamily="34" charset="0"/>
              </a:rPr>
              <a:t>технологические карты образовательной деятельности с детьми, модели игровых полей</a:t>
            </a:r>
            <a:r>
              <a:rPr lang="ru-RU" sz="1800" dirty="0" smtClean="0">
                <a:cs typeface="Arial" panose="020B0604020202020204" pitchFamily="34" charset="0"/>
              </a:rPr>
              <a:t>;</a:t>
            </a:r>
            <a:endParaRPr lang="ru-RU" sz="1800" dirty="0" smtClean="0">
              <a:cs typeface="Arial" panose="020B0604020202020204" pitchFamily="34" charset="0"/>
            </a:endParaRPr>
          </a:p>
          <a:p>
            <a:pPr marL="285750" indent="450000" algn="just">
              <a:lnSpc>
                <a:spcPct val="130000"/>
              </a:lnSpc>
              <a:buFont typeface="Wingdings" panose="05000000000000000000" pitchFamily="2" charset="2"/>
              <a:buChar char="ü"/>
            </a:pPr>
            <a:r>
              <a:rPr lang="ru-RU" sz="1800" dirty="0" smtClean="0">
                <a:latin typeface="+mn-lt"/>
                <a:cs typeface="Arial" panose="020B0604020202020204" pitchFamily="34" charset="0"/>
              </a:rPr>
              <a:t>Обеспечить </a:t>
            </a:r>
            <a:r>
              <a:rPr lang="ru-RU" sz="1800" dirty="0" smtClean="0">
                <a:latin typeface="+mn-lt"/>
                <a:cs typeface="Arial" panose="020B0604020202020204" pitchFamily="34" charset="0"/>
              </a:rPr>
              <a:t>обучение педагогов на курсах повышения квалификации, обучающих семинарах и мастер-классах.</a:t>
            </a: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35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effectLst>
                <a:reflection blurRad="6350" stA="55000" endA="300" endPos="45500" dir="5400000" sy="-100000" algn="bl" rotWithShape="0"/>
              </a:effectLst>
            </a:endParaRPr>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79028" y="460116"/>
            <a:ext cx="5718629" cy="5308"/>
          </a:xfrm>
          <a:prstGeom prst="line">
            <a:avLst/>
          </a:prstGeom>
          <a:ln w="38100"/>
          <a:effectLst>
            <a:softEdge rad="12700"/>
          </a:effectLst>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85410" y="-63826"/>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
        <p:nvSpPr>
          <p:cNvPr id="13" name="КОНТИНГЕНТ ОБУЧАЮЩИХСЯ С ОВЗ"/>
          <p:cNvSpPr txBox="1">
            <a:spLocks noChangeArrowheads="1"/>
          </p:cNvSpPr>
          <p:nvPr/>
        </p:nvSpPr>
        <p:spPr bwMode="auto">
          <a:xfrm>
            <a:off x="639066" y="108715"/>
            <a:ext cx="6662057" cy="523220"/>
          </a:xfrm>
          <a:prstGeom prst="rect">
            <a:avLst/>
          </a:prstGeom>
          <a:noFill/>
          <a:ln w="12700">
            <a:noFill/>
            <a:miter lim="400000"/>
            <a:headEnd/>
            <a:tailEnd/>
          </a:ln>
        </p:spPr>
        <p:txBody>
          <a:bodyPr wrap="square" lIns="45719" rIns="45719">
            <a:spAutoFit/>
          </a:bodyPr>
          <a:lstStyle/>
          <a:p>
            <a:pPr eaLnBrk="1"/>
            <a:r>
              <a:rPr lang="ru-RU" altLang="ru-RU" sz="2800" b="1" dirty="0">
                <a:solidFill>
                  <a:srgbClr val="2E5C8E"/>
                </a:solidFill>
              </a:rPr>
              <a:t>З</a:t>
            </a:r>
            <a:r>
              <a:rPr lang="ru-RU" altLang="ru-RU" sz="2800" b="1" dirty="0" smtClean="0">
                <a:solidFill>
                  <a:srgbClr val="2E5C8E"/>
                </a:solidFill>
              </a:rPr>
              <a:t>адачи проекта на 2022-2023 г.г.</a:t>
            </a:r>
            <a:endParaRPr lang="ru-RU" altLang="ru-RU" sz="2800" b="1" dirty="0">
              <a:solidFill>
                <a:srgbClr val="2E5C8E"/>
              </a:solidFill>
            </a:endParaRPr>
          </a:p>
        </p:txBody>
      </p:sp>
    </p:spTree>
    <p:extLst>
      <p:ext uri="{BB962C8B-B14F-4D97-AF65-F5344CB8AC3E}">
        <p14:creationId xmlns:p14="http://schemas.microsoft.com/office/powerpoint/2010/main" val="266324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837483" y="1426831"/>
            <a:ext cx="11028476" cy="523220"/>
          </a:xfrm>
          <a:prstGeom prst="rect">
            <a:avLst/>
          </a:prstGeom>
          <a:noFill/>
          <a:ln w="12700">
            <a:noFill/>
            <a:miter lim="400000"/>
            <a:headEnd/>
            <a:tailEnd/>
          </a:ln>
        </p:spPr>
        <p:txBody>
          <a:bodyPr wrap="square" lIns="45719" rIns="45719">
            <a:spAutoFit/>
          </a:bodyPr>
          <a:lstStyle/>
          <a:p>
            <a:pPr eaLnBrk="1"/>
            <a:r>
              <a:rPr lang="ru-RU" altLang="ru-RU" sz="2800" b="1" dirty="0">
                <a:solidFill>
                  <a:srgbClr val="2E5C8E"/>
                </a:solidFill>
              </a:rPr>
              <a:t>П</a:t>
            </a:r>
            <a:r>
              <a:rPr lang="ru-RU" altLang="ru-RU" sz="2800" b="1" dirty="0" smtClean="0">
                <a:solidFill>
                  <a:srgbClr val="2E5C8E"/>
                </a:solidFill>
              </a:rPr>
              <a:t>очему перед образованием встали новые цели и задачи?</a:t>
            </a:r>
            <a:endParaRPr lang="ru-RU" altLang="ru-RU" sz="2800" b="1" dirty="0">
              <a:solidFill>
                <a:srgbClr val="2E5C8E"/>
              </a:solidFill>
            </a:endParaRPr>
          </a:p>
        </p:txBody>
      </p:sp>
      <p:sp>
        <p:nvSpPr>
          <p:cNvPr id="16" name="Заголовок 1"/>
          <p:cNvSpPr txBox="1">
            <a:spLocks/>
          </p:cNvSpPr>
          <p:nvPr/>
        </p:nvSpPr>
        <p:spPr>
          <a:xfrm>
            <a:off x="1113210" y="1814286"/>
            <a:ext cx="10537372" cy="29754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50000"/>
              </a:lnSpc>
            </a:pPr>
            <a:r>
              <a:rPr lang="ru-RU" sz="2400" dirty="0" smtClean="0">
                <a:latin typeface="+mn-lt"/>
                <a:cs typeface="Arial" panose="020B0604020202020204" pitchFamily="34" charset="0"/>
              </a:rPr>
              <a:t/>
            </a:r>
            <a:br>
              <a:rPr lang="ru-RU" sz="2400" dirty="0" smtClean="0">
                <a:latin typeface="+mn-lt"/>
                <a:cs typeface="Arial" panose="020B0604020202020204" pitchFamily="34" charset="0"/>
              </a:rPr>
            </a:br>
            <a:r>
              <a:rPr lang="ru-RU" sz="2400" dirty="0" smtClean="0">
                <a:latin typeface="+mn-lt"/>
                <a:cs typeface="Arial" panose="020B0604020202020204" pitchFamily="34" charset="0"/>
              </a:rPr>
              <a:t>1. Ускоренный темп развития</a:t>
            </a:r>
          </a:p>
          <a:p>
            <a:pPr algn="just">
              <a:lnSpc>
                <a:spcPct val="150000"/>
              </a:lnSpc>
            </a:pPr>
            <a:r>
              <a:rPr lang="ru-RU" sz="2400" dirty="0" smtClean="0">
                <a:latin typeface="+mn-lt"/>
                <a:cs typeface="Arial" panose="020B0604020202020204" pitchFamily="34" charset="0"/>
              </a:rPr>
              <a:t>2. Всеобщая глобализация</a:t>
            </a:r>
          </a:p>
          <a:p>
            <a:pPr algn="just">
              <a:lnSpc>
                <a:spcPct val="150000"/>
              </a:lnSpc>
            </a:pPr>
            <a:r>
              <a:rPr lang="ru-RU" sz="2400" dirty="0" smtClean="0">
                <a:latin typeface="+mn-lt"/>
                <a:cs typeface="Arial" panose="020B0604020202020204" pitchFamily="34" charset="0"/>
              </a:rPr>
              <a:t>3. Растущая продолжительность жизни и трудовая активность</a:t>
            </a:r>
          </a:p>
          <a:p>
            <a:pPr algn="just">
              <a:lnSpc>
                <a:spcPct val="150000"/>
              </a:lnSpc>
            </a:pPr>
            <a:r>
              <a:rPr lang="ru-RU" sz="2400" dirty="0" smtClean="0">
                <a:latin typeface="+mn-lt"/>
                <a:cs typeface="Arial" panose="020B0604020202020204" pitchFamily="34" charset="0"/>
              </a:rPr>
              <a:t>4. Гибкая занятость – новые бизнес-модели</a:t>
            </a:r>
            <a:endParaRPr lang="ru-RU" sz="2400" dirty="0">
              <a:latin typeface="+mn-lt"/>
              <a:cs typeface="Arial" panose="020B0604020202020204" pitchFamily="34" charset="0"/>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Tree>
    <p:extLst>
      <p:ext uri="{BB962C8B-B14F-4D97-AF65-F5344CB8AC3E}">
        <p14:creationId xmlns:p14="http://schemas.microsoft.com/office/powerpoint/2010/main" val="2188919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689959" y="717260"/>
            <a:ext cx="11006174" cy="523220"/>
          </a:xfrm>
          <a:prstGeom prst="rect">
            <a:avLst/>
          </a:prstGeom>
          <a:noFill/>
          <a:ln w="12700">
            <a:noFill/>
            <a:miter lim="400000"/>
            <a:headEnd/>
            <a:tailEnd/>
          </a:ln>
        </p:spPr>
        <p:txBody>
          <a:bodyPr wrap="square" lIns="45719" rIns="45719">
            <a:spAutoFit/>
          </a:bodyPr>
          <a:lstStyle/>
          <a:p>
            <a:pPr algn="ctr" eaLnBrk="1"/>
            <a:r>
              <a:rPr lang="ru-RU" altLang="ru-RU" sz="2800" b="1" dirty="0">
                <a:solidFill>
                  <a:srgbClr val="2E5C8E"/>
                </a:solidFill>
              </a:rPr>
              <a:t>Н</a:t>
            </a:r>
            <a:r>
              <a:rPr lang="ru-RU" altLang="ru-RU" sz="2800" b="1" dirty="0" smtClean="0">
                <a:solidFill>
                  <a:srgbClr val="2E5C8E"/>
                </a:solidFill>
              </a:rPr>
              <a:t>авыки </a:t>
            </a:r>
            <a:r>
              <a:rPr lang="en-US" altLang="ru-RU" sz="2800" b="1" dirty="0" smtClean="0">
                <a:solidFill>
                  <a:srgbClr val="2E5C8E"/>
                </a:solidFill>
              </a:rPr>
              <a:t>XXI</a:t>
            </a:r>
            <a:r>
              <a:rPr lang="ru-RU" altLang="ru-RU" sz="2800" b="1" dirty="0" smtClean="0">
                <a:solidFill>
                  <a:srgbClr val="2E5C8E"/>
                </a:solidFill>
              </a:rPr>
              <a:t> века</a:t>
            </a:r>
            <a:endParaRPr lang="ru-RU" altLang="ru-RU" sz="2800" b="1" dirty="0">
              <a:solidFill>
                <a:srgbClr val="2E5C8E"/>
              </a:solidFill>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Схема 1"/>
          <p:cNvGraphicFramePr/>
          <p:nvPr>
            <p:extLst>
              <p:ext uri="{D42A27DB-BD31-4B8C-83A1-F6EECF244321}">
                <p14:modId xmlns:p14="http://schemas.microsoft.com/office/powerpoint/2010/main" val="1016374843"/>
              </p:ext>
            </p:extLst>
          </p:nvPr>
        </p:nvGraphicFramePr>
        <p:xfrm>
          <a:off x="-1818840" y="1375837"/>
          <a:ext cx="10391491" cy="4729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авая фигурная скобка 2"/>
          <p:cNvSpPr/>
          <p:nvPr/>
        </p:nvSpPr>
        <p:spPr>
          <a:xfrm>
            <a:off x="5735846" y="1654392"/>
            <a:ext cx="914400" cy="4036996"/>
          </a:xfrm>
          <a:prstGeom prst="rightBrace">
            <a:avLst/>
          </a:prstGeom>
          <a:ln w="38100"/>
          <a:effectLst>
            <a:glow rad="139700">
              <a:schemeClr val="accent5">
                <a:satMod val="175000"/>
                <a:alpha val="40000"/>
              </a:schemeClr>
            </a:glow>
            <a:innerShdw blurRad="63500" dist="50800" dir="18900000">
              <a:prstClr val="black">
                <a:alpha val="50000"/>
              </a:prstClr>
            </a:innerShdw>
          </a:effectLst>
          <a:scene3d>
            <a:camera prst="orthographicFront"/>
            <a:lightRig rig="threePt" dir="t"/>
          </a:scene3d>
          <a:sp3d>
            <a:bevelT prst="convex"/>
          </a:sp3d>
        </p:spPr>
        <p:style>
          <a:lnRef idx="3">
            <a:schemeClr val="accent2"/>
          </a:lnRef>
          <a:fillRef idx="0">
            <a:schemeClr val="accent2"/>
          </a:fillRef>
          <a:effectRef idx="2">
            <a:schemeClr val="accent2"/>
          </a:effectRef>
          <a:fontRef idx="minor">
            <a:schemeClr val="tx1"/>
          </a:fontRef>
        </p:style>
        <p:txBody>
          <a:bodyPr rtlCol="0" anchor="ctr"/>
          <a:lstStyle/>
          <a:p>
            <a:pPr algn="ctr"/>
            <a:endParaRPr lang="ru-RU"/>
          </a:p>
        </p:txBody>
      </p:sp>
      <p:sp>
        <p:nvSpPr>
          <p:cNvPr id="4" name="Прямоугольник 3"/>
          <p:cNvSpPr/>
          <p:nvPr/>
        </p:nvSpPr>
        <p:spPr>
          <a:xfrm>
            <a:off x="6811914" y="3047486"/>
            <a:ext cx="4772819" cy="1200329"/>
          </a:xfrm>
          <a:prstGeom prst="rect">
            <a:avLst/>
          </a:prstGeom>
        </p:spPr>
        <p:txBody>
          <a:bodyPr wrap="square">
            <a:spAutoFit/>
          </a:bodyPr>
          <a:lstStyle/>
          <a:p>
            <a:pPr algn="ctr" fontAlgn="base"/>
            <a:r>
              <a:rPr lang="ru-RU" sz="2400" b="1" i="1" dirty="0" smtClean="0">
                <a:solidFill>
                  <a:srgbClr val="000000"/>
                </a:solidFill>
                <a:ea typeface="Fedra Sans Pro Book"/>
              </a:rPr>
              <a:t>Развитие предпосылок 4К </a:t>
            </a:r>
            <a:r>
              <a:rPr lang="ru-RU" sz="2400" dirty="0" smtClean="0">
                <a:solidFill>
                  <a:srgbClr val="000000"/>
                </a:solidFill>
                <a:ea typeface="Fedra Sans Pro Book"/>
              </a:rPr>
              <a:t>– объективная </a:t>
            </a:r>
            <a:r>
              <a:rPr lang="ru-RU" sz="2400" i="1" dirty="0" smtClean="0">
                <a:solidFill>
                  <a:srgbClr val="000000"/>
                </a:solidFill>
                <a:ea typeface="Fedra Sans Pro Book"/>
              </a:rPr>
              <a:t>общекультурная утилитарная необходимость.</a:t>
            </a:r>
            <a:endParaRPr lang="ru-RU" sz="2400" i="1" dirty="0">
              <a:effectLst/>
            </a:endParaRPr>
          </a:p>
        </p:txBody>
      </p:sp>
    </p:spTree>
    <p:extLst>
      <p:ext uri="{BB962C8B-B14F-4D97-AF65-F5344CB8AC3E}">
        <p14:creationId xmlns:p14="http://schemas.microsoft.com/office/powerpoint/2010/main" val="331896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1163524" y="859219"/>
            <a:ext cx="11028476" cy="523220"/>
          </a:xfrm>
          <a:prstGeom prst="rect">
            <a:avLst/>
          </a:prstGeom>
          <a:noFill/>
          <a:ln w="12700">
            <a:noFill/>
            <a:miter lim="400000"/>
            <a:headEnd/>
            <a:tailEnd/>
          </a:ln>
        </p:spPr>
        <p:txBody>
          <a:bodyPr wrap="square" lIns="45719" rIns="45719">
            <a:spAutoFit/>
          </a:bodyPr>
          <a:lstStyle/>
          <a:p>
            <a:pPr eaLnBrk="1"/>
            <a:r>
              <a:rPr lang="ru-RU" altLang="ru-RU" sz="2800" b="1" dirty="0">
                <a:solidFill>
                  <a:srgbClr val="2E5C8E"/>
                </a:solidFill>
              </a:rPr>
              <a:t>Д</a:t>
            </a:r>
            <a:r>
              <a:rPr lang="ru-RU" altLang="ru-RU" sz="2800" b="1" dirty="0" smtClean="0">
                <a:solidFill>
                  <a:srgbClr val="2E5C8E"/>
                </a:solidFill>
              </a:rPr>
              <a:t>ля чего развивать предпосылки 4 К в дошкольном детстве?</a:t>
            </a:r>
            <a:endParaRPr lang="ru-RU" altLang="ru-RU" sz="2800" b="1" dirty="0">
              <a:solidFill>
                <a:srgbClr val="2E5C8E"/>
              </a:solidFill>
            </a:endParaRPr>
          </a:p>
        </p:txBody>
      </p:sp>
      <p:sp>
        <p:nvSpPr>
          <p:cNvPr id="16" name="Заголовок 1"/>
          <p:cNvSpPr txBox="1">
            <a:spLocks/>
          </p:cNvSpPr>
          <p:nvPr/>
        </p:nvSpPr>
        <p:spPr>
          <a:xfrm>
            <a:off x="981679" y="2291042"/>
            <a:ext cx="10537372" cy="29754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lvl="0" indent="-342900" fontAlgn="base">
              <a:lnSpc>
                <a:spcPct val="150000"/>
              </a:lnSpc>
              <a:buFont typeface="Wingdings" panose="05000000000000000000" pitchFamily="2" charset="2"/>
              <a:buChar char="q"/>
            </a:pPr>
            <a:r>
              <a:rPr lang="ru-RU" sz="2000" b="1" i="1" dirty="0" smtClean="0">
                <a:latin typeface="+mn-lt"/>
              </a:rPr>
              <a:t>Новый </a:t>
            </a:r>
            <a:r>
              <a:rPr lang="ru-RU" sz="2000" b="1" i="1" dirty="0">
                <a:latin typeface="+mn-lt"/>
              </a:rPr>
              <a:t>«образ взрослости»: </a:t>
            </a:r>
            <a:r>
              <a:rPr lang="ru-RU" sz="2000" dirty="0">
                <a:latin typeface="+mn-lt"/>
              </a:rPr>
              <a:t>в современном мире для счастья и успешности нужны творческие способности, критическое мышление и умение взаимодействовать; </a:t>
            </a:r>
            <a:endParaRPr lang="ru-RU" sz="2000" dirty="0" smtClean="0">
              <a:latin typeface="+mn-lt"/>
            </a:endParaRPr>
          </a:p>
          <a:p>
            <a:pPr lvl="0" fontAlgn="base">
              <a:lnSpc>
                <a:spcPct val="150000"/>
              </a:lnSpc>
            </a:pPr>
            <a:endParaRPr lang="ru-RU" sz="2000" dirty="0">
              <a:latin typeface="+mn-lt"/>
            </a:endParaRPr>
          </a:p>
          <a:p>
            <a:pPr marL="342900" lvl="0" indent="-342900" fontAlgn="base">
              <a:lnSpc>
                <a:spcPct val="150000"/>
              </a:lnSpc>
              <a:buFont typeface="Wingdings" panose="05000000000000000000" pitchFamily="2" charset="2"/>
              <a:buChar char="q"/>
            </a:pPr>
            <a:r>
              <a:rPr lang="ru-RU" sz="2000" b="1" i="1" dirty="0">
                <a:latin typeface="+mn-lt"/>
              </a:rPr>
              <a:t>Преемственность </a:t>
            </a:r>
            <a:r>
              <a:rPr lang="ru-RU" sz="2000" dirty="0">
                <a:latin typeface="+mn-lt"/>
              </a:rPr>
              <a:t>дошкольного образования и общего образования,  успешная адаптация к школьному обучению</a:t>
            </a:r>
            <a:r>
              <a:rPr lang="ru-RU" sz="2000" dirty="0" smtClean="0">
                <a:latin typeface="+mn-lt"/>
              </a:rPr>
              <a:t>;</a:t>
            </a:r>
          </a:p>
          <a:p>
            <a:pPr lvl="0" fontAlgn="base">
              <a:lnSpc>
                <a:spcPct val="150000"/>
              </a:lnSpc>
            </a:pPr>
            <a:endParaRPr lang="ru-RU" sz="2000" dirty="0">
              <a:latin typeface="+mn-lt"/>
            </a:endParaRPr>
          </a:p>
          <a:p>
            <a:pPr marL="342900" indent="-342900">
              <a:lnSpc>
                <a:spcPct val="150000"/>
              </a:lnSpc>
              <a:buFont typeface="Wingdings" panose="05000000000000000000" pitchFamily="2" charset="2"/>
              <a:buChar char="q"/>
            </a:pPr>
            <a:r>
              <a:rPr lang="ru-RU" sz="2000" b="1" i="1" dirty="0">
                <a:latin typeface="+mn-lt"/>
              </a:rPr>
              <a:t>Сензитивный период  </a:t>
            </a:r>
            <a:r>
              <a:rPr lang="ru-RU" sz="2000" dirty="0">
                <a:latin typeface="+mn-lt"/>
              </a:rPr>
              <a:t>развития в старшем дошкольном возрасте (мышление, воображение, навыков взаимодействия, самооценка).</a:t>
            </a:r>
            <a:endParaRPr lang="ru-RU" sz="2000" dirty="0">
              <a:latin typeface="+mn-lt"/>
              <a:cs typeface="Arial" panose="020B0604020202020204" pitchFamily="34" charset="0"/>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Tree>
    <p:extLst>
      <p:ext uri="{BB962C8B-B14F-4D97-AF65-F5344CB8AC3E}">
        <p14:creationId xmlns:p14="http://schemas.microsoft.com/office/powerpoint/2010/main" val="1139212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3193143" y="674409"/>
            <a:ext cx="11028476"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Игровые образовательные комплекты</a:t>
            </a:r>
            <a:endParaRPr lang="ru-RU" altLang="ru-RU" sz="2800" b="1" dirty="0">
              <a:solidFill>
                <a:srgbClr val="2E5C8E"/>
              </a:solidFill>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Схема 1"/>
          <p:cNvGraphicFramePr/>
          <p:nvPr>
            <p:extLst>
              <p:ext uri="{D42A27DB-BD31-4B8C-83A1-F6EECF244321}">
                <p14:modId xmlns:p14="http://schemas.microsoft.com/office/powerpoint/2010/main" val="3810419516"/>
              </p:ext>
            </p:extLst>
          </p:nvPr>
        </p:nvGraphicFramePr>
        <p:xfrm>
          <a:off x="3973516" y="1225945"/>
          <a:ext cx="9042400" cy="5275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4" descr="https://media.diepresse.com/images/uploads/3/e/a/5350378/14_151549540948454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6013" y="1818702"/>
            <a:ext cx="4680856" cy="28085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147004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3149601" y="560227"/>
            <a:ext cx="11028476"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Интеграция видов детской деятельности</a:t>
            </a:r>
            <a:endParaRPr lang="ru-RU" altLang="ru-RU" sz="2800" b="1" dirty="0">
              <a:solidFill>
                <a:srgbClr val="2E5C8E"/>
              </a:solidFill>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3" name="Схема 2"/>
          <p:cNvGraphicFramePr/>
          <p:nvPr>
            <p:extLst>
              <p:ext uri="{D42A27DB-BD31-4B8C-83A1-F6EECF244321}">
                <p14:modId xmlns:p14="http://schemas.microsoft.com/office/powerpoint/2010/main" val="3380645232"/>
              </p:ext>
            </p:extLst>
          </p:nvPr>
        </p:nvGraphicFramePr>
        <p:xfrm>
          <a:off x="1320799" y="1351720"/>
          <a:ext cx="9782629" cy="4628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450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2841151" y="867392"/>
            <a:ext cx="11028476"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Структура технологической карты ИОС</a:t>
            </a:r>
            <a:endParaRPr lang="ru-RU" altLang="ru-RU" sz="2800" b="1" dirty="0">
              <a:solidFill>
                <a:srgbClr val="2E5C8E"/>
              </a:solidFill>
            </a:endParaRPr>
          </a:p>
        </p:txBody>
      </p:sp>
      <p:sp>
        <p:nvSpPr>
          <p:cNvPr id="19" name="Стрелка влево 18"/>
          <p:cNvSpPr/>
          <p:nvPr/>
        </p:nvSpPr>
        <p:spPr>
          <a:xfrm>
            <a:off x="209477" y="6276319"/>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2" name="Стрелка влево 21"/>
          <p:cNvSpPr/>
          <p:nvPr/>
        </p:nvSpPr>
        <p:spPr>
          <a:xfrm flipH="1" flipV="1">
            <a:off x="209477" y="6543723"/>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78207625"/>
              </p:ext>
            </p:extLst>
          </p:nvPr>
        </p:nvGraphicFramePr>
        <p:xfrm>
          <a:off x="2470401" y="1714786"/>
          <a:ext cx="7247468" cy="2124485"/>
        </p:xfrm>
        <a:graphic>
          <a:graphicData uri="http://schemas.openxmlformats.org/drawingml/2006/table">
            <a:tbl>
              <a:tblPr firstRow="1" bandRow="1">
                <a:tableStyleId>{BC89EF96-8CEA-46FF-86C4-4CE0E7609802}</a:tableStyleId>
              </a:tblPr>
              <a:tblGrid>
                <a:gridCol w="3623734">
                  <a:extLst>
                    <a:ext uri="{9D8B030D-6E8A-4147-A177-3AD203B41FA5}">
                      <a16:colId xmlns:a16="http://schemas.microsoft.com/office/drawing/2014/main" val="4084080958"/>
                    </a:ext>
                  </a:extLst>
                </a:gridCol>
                <a:gridCol w="3623734">
                  <a:extLst>
                    <a:ext uri="{9D8B030D-6E8A-4147-A177-3AD203B41FA5}">
                      <a16:colId xmlns:a16="http://schemas.microsoft.com/office/drawing/2014/main" val="1492742699"/>
                    </a:ext>
                  </a:extLst>
                </a:gridCol>
              </a:tblGrid>
              <a:tr h="488516">
                <a:tc>
                  <a:txBody>
                    <a:bodyPr/>
                    <a:lstStyle/>
                    <a:p>
                      <a:pPr algn="ctr"/>
                      <a:r>
                        <a:rPr lang="ru-RU" sz="1800" dirty="0" smtClean="0"/>
                        <a:t>Этапы </a:t>
                      </a:r>
                      <a:r>
                        <a:rPr lang="ru-RU" sz="1800" dirty="0" smtClean="0"/>
                        <a:t>занятия</a:t>
                      </a:r>
                      <a:endParaRPr lang="ru-RU" sz="1800" dirty="0" smtClean="0"/>
                    </a:p>
                  </a:txBody>
                  <a:tcPr/>
                </a:tc>
                <a:tc>
                  <a:txBody>
                    <a:bodyPr/>
                    <a:lstStyle/>
                    <a:p>
                      <a:pPr algn="ctr"/>
                      <a:r>
                        <a:rPr lang="ru-RU" sz="1800" dirty="0" smtClean="0"/>
                        <a:t>Содержание</a:t>
                      </a:r>
                      <a:endParaRPr lang="ru-RU" sz="1800" dirty="0"/>
                    </a:p>
                  </a:txBody>
                  <a:tcPr/>
                </a:tc>
                <a:extLst>
                  <a:ext uri="{0D108BD9-81ED-4DB2-BD59-A6C34878D82A}">
                    <a16:rowId xmlns:a16="http://schemas.microsoft.com/office/drawing/2014/main" val="2012171750"/>
                  </a:ext>
                </a:extLst>
              </a:tr>
              <a:tr h="630129">
                <a:tc>
                  <a:txBody>
                    <a:bodyPr/>
                    <a:lstStyle/>
                    <a:p>
                      <a:pPr algn="ctr"/>
                      <a:r>
                        <a:rPr lang="ru-RU" sz="1800" i="1" dirty="0" smtClean="0"/>
                        <a:t>Мотивационно-организационный</a:t>
                      </a:r>
                    </a:p>
                  </a:txBody>
                  <a:tcPr anchor="ctr">
                    <a:solidFill>
                      <a:schemeClr val="accent1">
                        <a:lumMod val="40000"/>
                        <a:lumOff val="60000"/>
                        <a:alpha val="20000"/>
                      </a:schemeClr>
                    </a:solidFill>
                  </a:tcPr>
                </a:tc>
                <a:tc>
                  <a:txBody>
                    <a:bodyPr/>
                    <a:lstStyle/>
                    <a:p>
                      <a:pPr algn="ctr"/>
                      <a:r>
                        <a:rPr lang="ru-RU" sz="1800" i="1" dirty="0" smtClean="0"/>
                        <a:t>Ситуация-иллюстрация / Ситуация-проблема</a:t>
                      </a:r>
                      <a:endParaRPr lang="ru-RU" sz="1800" i="1" dirty="0"/>
                    </a:p>
                  </a:txBody>
                  <a:tcPr>
                    <a:solidFill>
                      <a:schemeClr val="accent1">
                        <a:lumMod val="40000"/>
                        <a:lumOff val="60000"/>
                        <a:alpha val="20000"/>
                      </a:schemeClr>
                    </a:solidFill>
                  </a:tcPr>
                </a:tc>
                <a:extLst>
                  <a:ext uri="{0D108BD9-81ED-4DB2-BD59-A6C34878D82A}">
                    <a16:rowId xmlns:a16="http://schemas.microsoft.com/office/drawing/2014/main" val="3722095655"/>
                  </a:ext>
                </a:extLst>
              </a:tr>
              <a:tr h="356160">
                <a:tc>
                  <a:txBody>
                    <a:bodyPr/>
                    <a:lstStyle/>
                    <a:p>
                      <a:pPr algn="ctr"/>
                      <a:r>
                        <a:rPr lang="ru-RU" sz="1800" i="1" dirty="0" smtClean="0"/>
                        <a:t>Деятельностный</a:t>
                      </a:r>
                    </a:p>
                  </a:txBody>
                  <a:tcPr anchor="ctr"/>
                </a:tc>
                <a:tc>
                  <a:txBody>
                    <a:bodyPr/>
                    <a:lstStyle/>
                    <a:p>
                      <a:pPr algn="ctr"/>
                      <a:r>
                        <a:rPr lang="ru-RU" sz="1800" i="1" dirty="0" smtClean="0"/>
                        <a:t>Ситуации-упражнения</a:t>
                      </a:r>
                      <a:endParaRPr lang="ru-RU" sz="1800" i="1" dirty="0"/>
                    </a:p>
                  </a:txBody>
                  <a:tcPr anchor="ctr"/>
                </a:tc>
                <a:extLst>
                  <a:ext uri="{0D108BD9-81ED-4DB2-BD59-A6C34878D82A}">
                    <a16:rowId xmlns:a16="http://schemas.microsoft.com/office/drawing/2014/main" val="123404734"/>
                  </a:ext>
                </a:extLst>
              </a:tr>
              <a:tr h="630129">
                <a:tc>
                  <a:txBody>
                    <a:bodyPr/>
                    <a:lstStyle/>
                    <a:p>
                      <a:pPr algn="ctr"/>
                      <a:r>
                        <a:rPr lang="ru-RU" sz="1800" i="1" dirty="0" smtClean="0"/>
                        <a:t>Заключительный</a:t>
                      </a:r>
                    </a:p>
                  </a:txBody>
                  <a:tcPr anchor="ctr">
                    <a:solidFill>
                      <a:schemeClr val="accent1">
                        <a:lumMod val="40000"/>
                        <a:lumOff val="60000"/>
                        <a:alpha val="20000"/>
                      </a:schemeClr>
                    </a:solidFill>
                  </a:tcPr>
                </a:tc>
                <a:tc>
                  <a:txBody>
                    <a:bodyPr/>
                    <a:lstStyle/>
                    <a:p>
                      <a:pPr algn="ctr"/>
                      <a:r>
                        <a:rPr lang="ru-RU" sz="1800" i="1" dirty="0" smtClean="0"/>
                        <a:t>Ситуация-оценка</a:t>
                      </a:r>
                      <a:endParaRPr lang="ru-RU" sz="1800" i="1" dirty="0"/>
                    </a:p>
                  </a:txBody>
                  <a:tcPr>
                    <a:solidFill>
                      <a:schemeClr val="accent1">
                        <a:lumMod val="40000"/>
                        <a:lumOff val="60000"/>
                        <a:alpha val="20000"/>
                      </a:schemeClr>
                    </a:solidFill>
                  </a:tcPr>
                </a:tc>
                <a:extLst>
                  <a:ext uri="{0D108BD9-81ED-4DB2-BD59-A6C34878D82A}">
                    <a16:rowId xmlns:a16="http://schemas.microsoft.com/office/drawing/2014/main" val="1959040452"/>
                  </a:ext>
                </a:extLst>
              </a:tr>
            </a:tbl>
          </a:graphicData>
        </a:graphic>
      </p:graphicFrame>
      <p:sp>
        <p:nvSpPr>
          <p:cNvPr id="11" name="Заголовок 1"/>
          <p:cNvSpPr txBox="1">
            <a:spLocks/>
          </p:cNvSpPr>
          <p:nvPr/>
        </p:nvSpPr>
        <p:spPr>
          <a:xfrm>
            <a:off x="829278" y="4450480"/>
            <a:ext cx="10753121" cy="1641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fontAlgn="base">
              <a:lnSpc>
                <a:spcPct val="150000"/>
              </a:lnSpc>
            </a:pPr>
            <a:r>
              <a:rPr lang="ru-RU" sz="1800" b="1" dirty="0" smtClean="0">
                <a:latin typeface="+mn-lt"/>
              </a:rPr>
              <a:t>Игровые обучающие ситуации </a:t>
            </a:r>
            <a:r>
              <a:rPr lang="ru-RU" sz="1800" b="1" dirty="0">
                <a:latin typeface="+mn-lt"/>
              </a:rPr>
              <a:t>-</a:t>
            </a:r>
            <a:r>
              <a:rPr lang="ru-RU" sz="1800" dirty="0">
                <a:latin typeface="+mn-lt"/>
              </a:rPr>
              <a:t> один из методов активного </a:t>
            </a:r>
            <a:r>
              <a:rPr lang="ru-RU" sz="1800" b="1" dirty="0">
                <a:latin typeface="+mn-lt"/>
              </a:rPr>
              <a:t>обучения</a:t>
            </a:r>
            <a:r>
              <a:rPr lang="ru-RU" sz="1800" dirty="0">
                <a:latin typeface="+mn-lt"/>
              </a:rPr>
              <a:t>, отличающийся тем, что при его осуществлении используются некоторые, обычно один-два, </a:t>
            </a:r>
            <a:r>
              <a:rPr lang="ru-RU" sz="1800" b="1" dirty="0">
                <a:latin typeface="+mn-lt"/>
              </a:rPr>
              <a:t>игровые</a:t>
            </a:r>
            <a:r>
              <a:rPr lang="ru-RU" sz="1800" dirty="0">
                <a:latin typeface="+mn-lt"/>
              </a:rPr>
              <a:t> принципы (из принципов активного </a:t>
            </a:r>
            <a:r>
              <a:rPr lang="ru-RU" sz="1800" b="1" dirty="0">
                <a:latin typeface="+mn-lt"/>
              </a:rPr>
              <a:t>обучения</a:t>
            </a:r>
            <a:r>
              <a:rPr lang="ru-RU" sz="1800" dirty="0">
                <a:latin typeface="+mn-lt"/>
              </a:rPr>
              <a:t>), реализация которых происходит в условиях свободной, не регламентированной формальными </a:t>
            </a:r>
            <a:r>
              <a:rPr lang="ru-RU" sz="1800" dirty="0" smtClean="0">
                <a:latin typeface="+mn-lt"/>
              </a:rPr>
              <a:t>правилами и </a:t>
            </a:r>
            <a:r>
              <a:rPr lang="ru-RU" sz="1800" dirty="0">
                <a:latin typeface="+mn-lt"/>
              </a:rPr>
              <a:t>организационной структурой деятельности</a:t>
            </a:r>
            <a:r>
              <a:rPr lang="ru-RU" sz="1800" dirty="0" smtClean="0">
                <a:latin typeface="+mn-lt"/>
              </a:rPr>
              <a:t>. </a:t>
            </a:r>
          </a:p>
          <a:p>
            <a:pPr lvl="0" algn="ctr" fontAlgn="base">
              <a:lnSpc>
                <a:spcPct val="150000"/>
              </a:lnSpc>
            </a:pPr>
            <a:endParaRPr lang="ru-RU" sz="1800" dirty="0">
              <a:latin typeface="+mn-lt"/>
            </a:endParaRPr>
          </a:p>
          <a:p>
            <a:pPr lvl="0" algn="ctr" fontAlgn="base">
              <a:lnSpc>
                <a:spcPct val="150000"/>
              </a:lnSpc>
            </a:pPr>
            <a:endParaRPr lang="ru-RU" sz="1800" dirty="0">
              <a:latin typeface="+mn-lt"/>
            </a:endParaRPr>
          </a:p>
        </p:txBody>
      </p:sp>
    </p:spTree>
    <p:extLst>
      <p:ext uri="{BB962C8B-B14F-4D97-AF65-F5344CB8AC3E}">
        <p14:creationId xmlns:p14="http://schemas.microsoft.com/office/powerpoint/2010/main" val="1426763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1673</TotalTime>
  <Words>708</Words>
  <Application>Microsoft Office PowerPoint</Application>
  <PresentationFormat>Широкоэкранный</PresentationFormat>
  <Paragraphs>93</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Calibri Light</vt:lpstr>
      <vt:lpstr>Fedra Sans Pro Book</vt:lpstr>
      <vt:lpstr>Times New Roman</vt:lpstr>
      <vt:lpstr>Wingdings</vt:lpstr>
      <vt:lpstr>Тема Office</vt:lpstr>
      <vt:lpstr>Государственное бюджетное общеобразовательное учреждение Самарской области  средняя общеобразовательная школа «Образовательный центр «Южный город»  пос. Придорожный муниципального района Волжский Самарской области  структурное подразделение «Детский сад «Лукоморье»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бюджетное общеобразовательное учреждение Самарской области средняя общеобразовательная школа «Образовательный центр «Южный город» пос. Придорожный муниципального района Волжский Самарской области структурное подразделение «Детский сад «Лукоморье» (СП «Детский сад «Лукоморье» ГБОУ СОШ «ОЦ «Южный город»  пос. Придорожный)</dc:title>
  <dc:creator>Компьютер</dc:creator>
  <cp:lastModifiedBy>User</cp:lastModifiedBy>
  <cp:revision>75</cp:revision>
  <dcterms:created xsi:type="dcterms:W3CDTF">2022-11-23T09:41:03Z</dcterms:created>
  <dcterms:modified xsi:type="dcterms:W3CDTF">2023-06-13T12:19:18Z</dcterms:modified>
</cp:coreProperties>
</file>