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sldIdLst>
    <p:sldId id="256" r:id="rId2"/>
    <p:sldId id="257" r:id="rId3"/>
    <p:sldId id="260" r:id="rId4"/>
    <p:sldId id="286" r:id="rId5"/>
    <p:sldId id="261" r:id="rId6"/>
    <p:sldId id="279" r:id="rId7"/>
    <p:sldId id="280" r:id="rId8"/>
    <p:sldId id="281" r:id="rId9"/>
    <p:sldId id="283" r:id="rId10"/>
    <p:sldId id="284" r:id="rId11"/>
    <p:sldId id="263" r:id="rId12"/>
    <p:sldId id="27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9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98E53B-B70E-4F70-AA91-8953AB7DAA03}" type="doc">
      <dgm:prSet loTypeId="urn:microsoft.com/office/officeart/2005/8/layout/hierarchy4" loCatId="list" qsTypeId="urn:microsoft.com/office/officeart/2005/8/quickstyle/simple3" qsCatId="simple" csTypeId="urn:microsoft.com/office/officeart/2005/8/colors/colorful5" csCatId="colorful" phldr="1"/>
      <dgm:spPr/>
      <dgm:t>
        <a:bodyPr/>
        <a:lstStyle/>
        <a:p>
          <a:endParaRPr lang="ru-RU"/>
        </a:p>
      </dgm:t>
    </dgm:pt>
    <dgm:pt modelId="{31FDA958-760E-4C23-835D-F87EF7EDDD8E}">
      <dgm:prSet phldrT="[Текст]" custT="1"/>
      <dgm:spPr/>
      <dgm:t>
        <a:bodyPr/>
        <a:lstStyle/>
        <a:p>
          <a:r>
            <a:rPr lang="ru-RU" altLang="ru-RU" sz="2400" b="1" dirty="0" smtClean="0"/>
            <a:t>КОНСТРУКТОР ИГРОВЫХ ОБУЧАЮЩИХ СИТУАЦИЙ</a:t>
          </a:r>
          <a:endParaRPr lang="ru-RU" sz="2400" dirty="0"/>
        </a:p>
      </dgm:t>
    </dgm:pt>
    <dgm:pt modelId="{27B4CBE1-C252-43E4-871A-20961E56E88A}" type="parTrans" cxnId="{ADC0B1A3-C608-4149-BC82-7EC1E02F0320}">
      <dgm:prSet/>
      <dgm:spPr/>
      <dgm:t>
        <a:bodyPr/>
        <a:lstStyle/>
        <a:p>
          <a:endParaRPr lang="ru-RU" sz="1800"/>
        </a:p>
      </dgm:t>
    </dgm:pt>
    <dgm:pt modelId="{982FA14B-045B-4171-AE3A-7D2E6CD5F155}" type="sibTrans" cxnId="{ADC0B1A3-C608-4149-BC82-7EC1E02F0320}">
      <dgm:prSet/>
      <dgm:spPr/>
      <dgm:t>
        <a:bodyPr/>
        <a:lstStyle/>
        <a:p>
          <a:endParaRPr lang="ru-RU" sz="1800"/>
        </a:p>
      </dgm:t>
    </dgm:pt>
    <dgm:pt modelId="{699F7C66-EE84-40E6-8161-BC52ABA3D136}">
      <dgm:prSet phldrT="[Текст]" custT="1"/>
      <dgm:spPr/>
      <dgm:t>
        <a:bodyPr/>
        <a:lstStyle/>
        <a:p>
          <a:r>
            <a:rPr lang="ru-RU" sz="1800" dirty="0" smtClean="0"/>
            <a:t>Задачи</a:t>
          </a:r>
          <a:endParaRPr lang="ru-RU" sz="1800" dirty="0"/>
        </a:p>
      </dgm:t>
    </dgm:pt>
    <dgm:pt modelId="{4436E456-4B92-4E92-855A-6571272EACB1}" type="parTrans" cxnId="{D35C7D8A-C8D8-41A6-BBCC-7ABC0FA2F870}">
      <dgm:prSet/>
      <dgm:spPr/>
      <dgm:t>
        <a:bodyPr/>
        <a:lstStyle/>
        <a:p>
          <a:endParaRPr lang="ru-RU" sz="1800"/>
        </a:p>
      </dgm:t>
    </dgm:pt>
    <dgm:pt modelId="{65C71E36-20DC-404D-ACF7-D4D330946D03}" type="sibTrans" cxnId="{D35C7D8A-C8D8-41A6-BBCC-7ABC0FA2F870}">
      <dgm:prSet/>
      <dgm:spPr/>
      <dgm:t>
        <a:bodyPr/>
        <a:lstStyle/>
        <a:p>
          <a:endParaRPr lang="ru-RU" sz="1800"/>
        </a:p>
      </dgm:t>
    </dgm:pt>
    <dgm:pt modelId="{7766062C-8C26-48BB-8605-C916AAE8E21D}">
      <dgm:prSet phldrT="[Текст]" custT="1"/>
      <dgm:spPr/>
      <dgm:t>
        <a:bodyPr/>
        <a:lstStyle/>
        <a:p>
          <a:r>
            <a:rPr lang="ru-RU" sz="1600" dirty="0" smtClean="0"/>
            <a:t>Ситуация-проблема</a:t>
          </a:r>
          <a:endParaRPr lang="ru-RU" sz="1600" dirty="0"/>
        </a:p>
      </dgm:t>
    </dgm:pt>
    <dgm:pt modelId="{D063AC62-BB55-410F-9318-6263A7C08EF0}" type="parTrans" cxnId="{8DD4D2F6-F299-43B7-B64A-5CFD2613614C}">
      <dgm:prSet/>
      <dgm:spPr/>
      <dgm:t>
        <a:bodyPr/>
        <a:lstStyle/>
        <a:p>
          <a:endParaRPr lang="ru-RU" sz="1800"/>
        </a:p>
      </dgm:t>
    </dgm:pt>
    <dgm:pt modelId="{88804BC3-0FF4-4586-82DC-752C6FA77E15}" type="sibTrans" cxnId="{8DD4D2F6-F299-43B7-B64A-5CFD2613614C}">
      <dgm:prSet/>
      <dgm:spPr/>
      <dgm:t>
        <a:bodyPr/>
        <a:lstStyle/>
        <a:p>
          <a:endParaRPr lang="ru-RU" sz="1800"/>
        </a:p>
      </dgm:t>
    </dgm:pt>
    <dgm:pt modelId="{6060A1D7-F6FB-4812-86C8-2DD7768F040E}">
      <dgm:prSet phldrT="[Текст]" custT="1"/>
      <dgm:spPr/>
      <dgm:t>
        <a:bodyPr/>
        <a:lstStyle/>
        <a:p>
          <a:r>
            <a:rPr lang="ru-RU" sz="1600" dirty="0" smtClean="0"/>
            <a:t>Ситуация-упражнение</a:t>
          </a:r>
          <a:endParaRPr lang="ru-RU" sz="1800" dirty="0"/>
        </a:p>
      </dgm:t>
    </dgm:pt>
    <dgm:pt modelId="{203EB9E9-9A05-475A-9C94-3C478912964A}" type="parTrans" cxnId="{D2C96944-1F38-4361-A319-61F8526C72CC}">
      <dgm:prSet/>
      <dgm:spPr/>
      <dgm:t>
        <a:bodyPr/>
        <a:lstStyle/>
        <a:p>
          <a:endParaRPr lang="ru-RU" sz="1800"/>
        </a:p>
      </dgm:t>
    </dgm:pt>
    <dgm:pt modelId="{84E5D005-2BBC-4266-A673-E0C886A0C210}" type="sibTrans" cxnId="{D2C96944-1F38-4361-A319-61F8526C72CC}">
      <dgm:prSet/>
      <dgm:spPr/>
      <dgm:t>
        <a:bodyPr/>
        <a:lstStyle/>
        <a:p>
          <a:endParaRPr lang="ru-RU" sz="1800"/>
        </a:p>
      </dgm:t>
    </dgm:pt>
    <dgm:pt modelId="{44BA39FF-4A3D-43F6-94CE-4EAE31283CB8}">
      <dgm:prSet phldrT="[Текст]" custT="1"/>
      <dgm:spPr/>
      <dgm:t>
        <a:bodyPr/>
        <a:lstStyle/>
        <a:p>
          <a:r>
            <a:rPr lang="ru-RU" sz="1800" dirty="0" smtClean="0"/>
            <a:t>Оборудование</a:t>
          </a:r>
          <a:endParaRPr lang="ru-RU" sz="1800" dirty="0"/>
        </a:p>
      </dgm:t>
    </dgm:pt>
    <dgm:pt modelId="{9D5C3756-B4E8-4FF6-964F-D4481CE8495A}" type="parTrans" cxnId="{0F9F1749-2384-43E2-AF22-259570364763}">
      <dgm:prSet/>
      <dgm:spPr/>
      <dgm:t>
        <a:bodyPr/>
        <a:lstStyle/>
        <a:p>
          <a:endParaRPr lang="ru-RU" sz="1800"/>
        </a:p>
      </dgm:t>
    </dgm:pt>
    <dgm:pt modelId="{7021A5F3-803F-4C87-9914-2BA004E3A75D}" type="sibTrans" cxnId="{0F9F1749-2384-43E2-AF22-259570364763}">
      <dgm:prSet/>
      <dgm:spPr/>
      <dgm:t>
        <a:bodyPr/>
        <a:lstStyle/>
        <a:p>
          <a:endParaRPr lang="ru-RU" sz="1800"/>
        </a:p>
      </dgm:t>
    </dgm:pt>
    <dgm:pt modelId="{4A8A76CE-12D3-422F-9FAD-971A8B7A24FC}">
      <dgm:prSet phldrT="[Текст]" custT="1"/>
      <dgm:spPr/>
      <dgm:t>
        <a:bodyPr/>
        <a:lstStyle/>
        <a:p>
          <a:r>
            <a:rPr lang="ru-RU" sz="1600" dirty="0" smtClean="0"/>
            <a:t>Ситуация-упражнение с роботом</a:t>
          </a:r>
          <a:endParaRPr lang="ru-RU" sz="1600" dirty="0"/>
        </a:p>
      </dgm:t>
    </dgm:pt>
    <dgm:pt modelId="{867CE99B-684C-4BCC-B63E-2C6507FE462F}" type="parTrans" cxnId="{3CB1CEB7-54B5-4EB1-876C-570C0674CE0F}">
      <dgm:prSet/>
      <dgm:spPr/>
      <dgm:t>
        <a:bodyPr/>
        <a:lstStyle/>
        <a:p>
          <a:endParaRPr lang="ru-RU" sz="1800"/>
        </a:p>
      </dgm:t>
    </dgm:pt>
    <dgm:pt modelId="{195CE286-E3BF-45EC-95AA-7D066F4359DD}" type="sibTrans" cxnId="{3CB1CEB7-54B5-4EB1-876C-570C0674CE0F}">
      <dgm:prSet/>
      <dgm:spPr/>
      <dgm:t>
        <a:bodyPr/>
        <a:lstStyle/>
        <a:p>
          <a:endParaRPr lang="ru-RU" sz="1800"/>
        </a:p>
      </dgm:t>
    </dgm:pt>
    <dgm:pt modelId="{2FB7B515-ACF3-472F-BF91-C73D68D8421A}">
      <dgm:prSet custT="1"/>
      <dgm:spPr/>
      <dgm:t>
        <a:bodyPr/>
        <a:lstStyle/>
        <a:p>
          <a:r>
            <a:rPr lang="ru-RU" sz="1800" dirty="0" smtClean="0"/>
            <a:t>Понятийный алгоритмический аппарат</a:t>
          </a:r>
          <a:endParaRPr lang="ru-RU" sz="1800" dirty="0"/>
        </a:p>
      </dgm:t>
    </dgm:pt>
    <dgm:pt modelId="{EA6F1F61-1E56-4F4A-AA06-CDC197D72043}" type="parTrans" cxnId="{0A0D086D-1466-4014-994B-25ED6149CF2C}">
      <dgm:prSet/>
      <dgm:spPr/>
      <dgm:t>
        <a:bodyPr/>
        <a:lstStyle/>
        <a:p>
          <a:endParaRPr lang="ru-RU" sz="1800"/>
        </a:p>
      </dgm:t>
    </dgm:pt>
    <dgm:pt modelId="{560356A3-692E-4E43-B834-E7E16B3A51A9}" type="sibTrans" cxnId="{0A0D086D-1466-4014-994B-25ED6149CF2C}">
      <dgm:prSet/>
      <dgm:spPr/>
      <dgm:t>
        <a:bodyPr/>
        <a:lstStyle/>
        <a:p>
          <a:endParaRPr lang="ru-RU" sz="1800"/>
        </a:p>
      </dgm:t>
    </dgm:pt>
    <dgm:pt modelId="{D42AFA38-65D6-4FDE-98C3-B4F5F0190BF0}">
      <dgm:prSet custT="1"/>
      <dgm:spPr/>
      <dgm:t>
        <a:bodyPr/>
        <a:lstStyle/>
        <a:p>
          <a:r>
            <a:rPr lang="ru-RU" sz="1800" dirty="0" smtClean="0"/>
            <a:t>Понятийный познавательный аппарат</a:t>
          </a:r>
          <a:endParaRPr lang="ru-RU" sz="1800" dirty="0"/>
        </a:p>
      </dgm:t>
    </dgm:pt>
    <dgm:pt modelId="{DCDC8E83-2EC6-4E41-A32D-08C1C7D68C22}" type="parTrans" cxnId="{BD19861B-5A42-496C-9867-E3662B63EEC6}">
      <dgm:prSet/>
      <dgm:spPr/>
      <dgm:t>
        <a:bodyPr/>
        <a:lstStyle/>
        <a:p>
          <a:endParaRPr lang="ru-RU" sz="1800"/>
        </a:p>
      </dgm:t>
    </dgm:pt>
    <dgm:pt modelId="{F189B917-B3F0-48CD-A624-C7B2F17991DD}" type="sibTrans" cxnId="{BD19861B-5A42-496C-9867-E3662B63EEC6}">
      <dgm:prSet/>
      <dgm:spPr/>
      <dgm:t>
        <a:bodyPr/>
        <a:lstStyle/>
        <a:p>
          <a:endParaRPr lang="ru-RU" sz="1800"/>
        </a:p>
      </dgm:t>
    </dgm:pt>
    <dgm:pt modelId="{31E8BDB0-B86D-4FA4-8B3E-503EA5419952}">
      <dgm:prSet custT="1"/>
      <dgm:spPr/>
      <dgm:t>
        <a:bodyPr/>
        <a:lstStyle/>
        <a:p>
          <a:r>
            <a:rPr lang="ru-RU" sz="1600" dirty="0" smtClean="0"/>
            <a:t>Ситуация-оценка</a:t>
          </a:r>
          <a:endParaRPr lang="ru-RU" sz="1600" dirty="0"/>
        </a:p>
      </dgm:t>
    </dgm:pt>
    <dgm:pt modelId="{FFDC7772-2F38-42FA-8002-CBD05752D7E6}" type="parTrans" cxnId="{F1F6D75E-BFE3-434D-9803-12C4DA6C219B}">
      <dgm:prSet/>
      <dgm:spPr/>
      <dgm:t>
        <a:bodyPr/>
        <a:lstStyle/>
        <a:p>
          <a:endParaRPr lang="ru-RU" sz="1800"/>
        </a:p>
      </dgm:t>
    </dgm:pt>
    <dgm:pt modelId="{FB180275-F6CC-479D-9E49-3F80E916C6D6}" type="sibTrans" cxnId="{F1F6D75E-BFE3-434D-9803-12C4DA6C219B}">
      <dgm:prSet/>
      <dgm:spPr/>
      <dgm:t>
        <a:bodyPr/>
        <a:lstStyle/>
        <a:p>
          <a:endParaRPr lang="ru-RU" sz="1800"/>
        </a:p>
      </dgm:t>
    </dgm:pt>
    <dgm:pt modelId="{06265A3E-D374-491D-8B17-C3ED2DEC95DD}">
      <dgm:prSet custT="1"/>
      <dgm:spPr/>
      <dgm:t>
        <a:bodyPr/>
        <a:lstStyle/>
        <a:p>
          <a:r>
            <a:rPr lang="ru-RU" sz="1600" dirty="0" smtClean="0"/>
            <a:t>Рефлексия педагога</a:t>
          </a:r>
          <a:endParaRPr lang="ru-RU" sz="1600" dirty="0"/>
        </a:p>
      </dgm:t>
    </dgm:pt>
    <dgm:pt modelId="{AF591AD9-9F76-49A4-9F37-3CEA90846608}" type="parTrans" cxnId="{6727FA4D-063D-4322-BDDD-D259BA4A2F6F}">
      <dgm:prSet/>
      <dgm:spPr/>
      <dgm:t>
        <a:bodyPr/>
        <a:lstStyle/>
        <a:p>
          <a:endParaRPr lang="ru-RU" sz="1800"/>
        </a:p>
      </dgm:t>
    </dgm:pt>
    <dgm:pt modelId="{D096E48A-6B39-4F4B-AC82-0A11BF9610D2}" type="sibTrans" cxnId="{6727FA4D-063D-4322-BDDD-D259BA4A2F6F}">
      <dgm:prSet/>
      <dgm:spPr/>
      <dgm:t>
        <a:bodyPr/>
        <a:lstStyle/>
        <a:p>
          <a:endParaRPr lang="ru-RU" sz="1800"/>
        </a:p>
      </dgm:t>
    </dgm:pt>
    <dgm:pt modelId="{0AAF2F5F-B4FF-4797-B367-7100BAD4551A}" type="pres">
      <dgm:prSet presAssocID="{2498E53B-B70E-4F70-AA91-8953AB7DAA03}" presName="Name0" presStyleCnt="0">
        <dgm:presLayoutVars>
          <dgm:chPref val="1"/>
          <dgm:dir/>
          <dgm:animOne val="branch"/>
          <dgm:animLvl val="lvl"/>
          <dgm:resizeHandles/>
        </dgm:presLayoutVars>
      </dgm:prSet>
      <dgm:spPr/>
      <dgm:t>
        <a:bodyPr/>
        <a:lstStyle/>
        <a:p>
          <a:endParaRPr lang="ru-RU"/>
        </a:p>
      </dgm:t>
    </dgm:pt>
    <dgm:pt modelId="{9535BC2B-0943-454B-BD64-5A5D5DC745FB}" type="pres">
      <dgm:prSet presAssocID="{31FDA958-760E-4C23-835D-F87EF7EDDD8E}" presName="vertOne" presStyleCnt="0"/>
      <dgm:spPr/>
    </dgm:pt>
    <dgm:pt modelId="{7925489A-039F-4449-A54D-75CBBCA2FC95}" type="pres">
      <dgm:prSet presAssocID="{31FDA958-760E-4C23-835D-F87EF7EDDD8E}" presName="txOne" presStyleLbl="node0" presStyleIdx="0" presStyleCnt="1" custScaleX="79961">
        <dgm:presLayoutVars>
          <dgm:chPref val="3"/>
        </dgm:presLayoutVars>
      </dgm:prSet>
      <dgm:spPr/>
      <dgm:t>
        <a:bodyPr/>
        <a:lstStyle/>
        <a:p>
          <a:endParaRPr lang="ru-RU"/>
        </a:p>
      </dgm:t>
    </dgm:pt>
    <dgm:pt modelId="{0CEC54AA-243A-4277-9893-75ED2E1297A4}" type="pres">
      <dgm:prSet presAssocID="{31FDA958-760E-4C23-835D-F87EF7EDDD8E}" presName="parTransOne" presStyleCnt="0"/>
      <dgm:spPr/>
    </dgm:pt>
    <dgm:pt modelId="{56C3FB02-3545-45B2-9E2B-F747F5B37D48}" type="pres">
      <dgm:prSet presAssocID="{31FDA958-760E-4C23-835D-F87EF7EDDD8E}" presName="horzOne" presStyleCnt="0"/>
      <dgm:spPr/>
    </dgm:pt>
    <dgm:pt modelId="{384489CA-649C-42A4-9C21-219D21F86FED}" type="pres">
      <dgm:prSet presAssocID="{699F7C66-EE84-40E6-8161-BC52ABA3D136}" presName="vertTwo" presStyleCnt="0"/>
      <dgm:spPr/>
    </dgm:pt>
    <dgm:pt modelId="{4F9A6926-602E-44B5-AEF2-7F4DD77B9431}" type="pres">
      <dgm:prSet presAssocID="{699F7C66-EE84-40E6-8161-BC52ABA3D136}" presName="txTwo" presStyleLbl="node2" presStyleIdx="0" presStyleCnt="4" custScaleX="77464" custLinFactNeighborX="29484" custLinFactNeighborY="-45914">
        <dgm:presLayoutVars>
          <dgm:chPref val="3"/>
        </dgm:presLayoutVars>
      </dgm:prSet>
      <dgm:spPr/>
      <dgm:t>
        <a:bodyPr/>
        <a:lstStyle/>
        <a:p>
          <a:endParaRPr lang="ru-RU"/>
        </a:p>
      </dgm:t>
    </dgm:pt>
    <dgm:pt modelId="{7A4C00F3-72B9-44B6-811C-F31302C282E0}" type="pres">
      <dgm:prSet presAssocID="{699F7C66-EE84-40E6-8161-BC52ABA3D136}" presName="parTransTwo" presStyleCnt="0"/>
      <dgm:spPr/>
    </dgm:pt>
    <dgm:pt modelId="{AC13FF8C-EFD4-439F-8F93-34569C5FBA63}" type="pres">
      <dgm:prSet presAssocID="{699F7C66-EE84-40E6-8161-BC52ABA3D136}" presName="horzTwo" presStyleCnt="0"/>
      <dgm:spPr/>
    </dgm:pt>
    <dgm:pt modelId="{3CB5011B-4ACB-47E6-9DCE-9CCB0104E8C3}" type="pres">
      <dgm:prSet presAssocID="{7766062C-8C26-48BB-8605-C916AAE8E21D}" presName="vertThree" presStyleCnt="0"/>
      <dgm:spPr/>
    </dgm:pt>
    <dgm:pt modelId="{C5C52C27-5A5D-49F1-BE4A-76433B4E24A3}" type="pres">
      <dgm:prSet presAssocID="{7766062C-8C26-48BB-8605-C916AAE8E21D}" presName="txThree" presStyleLbl="node3" presStyleIdx="0" presStyleCnt="5" custScaleX="132533" custLinFactX="17057" custLinFactNeighborX="100000" custLinFactNeighborY="-5906">
        <dgm:presLayoutVars>
          <dgm:chPref val="3"/>
        </dgm:presLayoutVars>
      </dgm:prSet>
      <dgm:spPr/>
      <dgm:t>
        <a:bodyPr/>
        <a:lstStyle/>
        <a:p>
          <a:endParaRPr lang="ru-RU"/>
        </a:p>
      </dgm:t>
    </dgm:pt>
    <dgm:pt modelId="{21A85B3E-271C-4891-B8FC-D41F720B277E}" type="pres">
      <dgm:prSet presAssocID="{7766062C-8C26-48BB-8605-C916AAE8E21D}" presName="horzThree" presStyleCnt="0"/>
      <dgm:spPr/>
    </dgm:pt>
    <dgm:pt modelId="{2C7EDC2A-7822-4736-8C2E-BA0D5EA0C400}" type="pres">
      <dgm:prSet presAssocID="{88804BC3-0FF4-4586-82DC-752C6FA77E15}" presName="sibSpaceThree" presStyleCnt="0"/>
      <dgm:spPr/>
    </dgm:pt>
    <dgm:pt modelId="{AEF8F179-27CA-4EA2-B827-6641A1A3FFA8}" type="pres">
      <dgm:prSet presAssocID="{6060A1D7-F6FB-4812-86C8-2DD7768F040E}" presName="vertThree" presStyleCnt="0"/>
      <dgm:spPr/>
    </dgm:pt>
    <dgm:pt modelId="{B52039C8-187F-4640-92DD-2A43A8887421}" type="pres">
      <dgm:prSet presAssocID="{6060A1D7-F6FB-4812-86C8-2DD7768F040E}" presName="txThree" presStyleLbl="node3" presStyleIdx="1" presStyleCnt="5" custScaleX="139473" custLinFactX="56072" custLinFactNeighborX="100000" custLinFactNeighborY="-5998">
        <dgm:presLayoutVars>
          <dgm:chPref val="3"/>
        </dgm:presLayoutVars>
      </dgm:prSet>
      <dgm:spPr/>
      <dgm:t>
        <a:bodyPr/>
        <a:lstStyle/>
        <a:p>
          <a:endParaRPr lang="ru-RU"/>
        </a:p>
      </dgm:t>
    </dgm:pt>
    <dgm:pt modelId="{EBD26D47-9125-465F-B452-C0DAB9E339CF}" type="pres">
      <dgm:prSet presAssocID="{6060A1D7-F6FB-4812-86C8-2DD7768F040E}" presName="horzThree" presStyleCnt="0"/>
      <dgm:spPr/>
    </dgm:pt>
    <dgm:pt modelId="{2ECC66F5-A8CE-4F63-B6C9-3AF89DEAF8BD}" type="pres">
      <dgm:prSet presAssocID="{65C71E36-20DC-404D-ACF7-D4D330946D03}" presName="sibSpaceTwo" presStyleCnt="0"/>
      <dgm:spPr/>
    </dgm:pt>
    <dgm:pt modelId="{08B1B3C6-BCB8-4F65-B406-2E57E3B9D678}" type="pres">
      <dgm:prSet presAssocID="{44BA39FF-4A3D-43F6-94CE-4EAE31283CB8}" presName="vertTwo" presStyleCnt="0"/>
      <dgm:spPr/>
    </dgm:pt>
    <dgm:pt modelId="{823C4CE1-D5ED-4D7D-97CC-61440F1D43FB}" type="pres">
      <dgm:prSet presAssocID="{44BA39FF-4A3D-43F6-94CE-4EAE31283CB8}" presName="txTwo" presStyleLbl="node2" presStyleIdx="1" presStyleCnt="4" custScaleX="50450" custLinFactNeighborX="-10571" custLinFactNeighborY="-45914">
        <dgm:presLayoutVars>
          <dgm:chPref val="3"/>
        </dgm:presLayoutVars>
      </dgm:prSet>
      <dgm:spPr/>
      <dgm:t>
        <a:bodyPr/>
        <a:lstStyle/>
        <a:p>
          <a:endParaRPr lang="ru-RU"/>
        </a:p>
      </dgm:t>
    </dgm:pt>
    <dgm:pt modelId="{29843AA2-120D-4AF4-B166-2A40DE7F764D}" type="pres">
      <dgm:prSet presAssocID="{44BA39FF-4A3D-43F6-94CE-4EAE31283CB8}" presName="parTransTwo" presStyleCnt="0"/>
      <dgm:spPr/>
    </dgm:pt>
    <dgm:pt modelId="{479EF95D-1962-4117-B28C-FAAFAB4310B7}" type="pres">
      <dgm:prSet presAssocID="{44BA39FF-4A3D-43F6-94CE-4EAE31283CB8}" presName="horzTwo" presStyleCnt="0"/>
      <dgm:spPr/>
    </dgm:pt>
    <dgm:pt modelId="{B3875F94-659D-4999-8BCB-0E152FA5091D}" type="pres">
      <dgm:prSet presAssocID="{4A8A76CE-12D3-422F-9FAD-971A8B7A24FC}" presName="vertThree" presStyleCnt="0"/>
      <dgm:spPr/>
    </dgm:pt>
    <dgm:pt modelId="{579B8090-8265-42F0-9407-76006DCD1005}" type="pres">
      <dgm:prSet presAssocID="{4A8A76CE-12D3-422F-9FAD-971A8B7A24FC}" presName="txThree" presStyleLbl="node3" presStyleIdx="2" presStyleCnt="5" custScaleX="147212" custLinFactX="100000" custLinFactNeighborX="108996" custLinFactNeighborY="-6125">
        <dgm:presLayoutVars>
          <dgm:chPref val="3"/>
        </dgm:presLayoutVars>
      </dgm:prSet>
      <dgm:spPr/>
      <dgm:t>
        <a:bodyPr/>
        <a:lstStyle/>
        <a:p>
          <a:endParaRPr lang="ru-RU"/>
        </a:p>
      </dgm:t>
    </dgm:pt>
    <dgm:pt modelId="{B91A61D1-1098-42F4-AE4F-0D62F8FB9273}" type="pres">
      <dgm:prSet presAssocID="{4A8A76CE-12D3-422F-9FAD-971A8B7A24FC}" presName="horzThree" presStyleCnt="0"/>
      <dgm:spPr/>
    </dgm:pt>
    <dgm:pt modelId="{B8D42B11-9302-455D-A40F-669C15866DFC}" type="pres">
      <dgm:prSet presAssocID="{195CE286-E3BF-45EC-95AA-7D066F4359DD}" presName="sibSpaceThree" presStyleCnt="0"/>
      <dgm:spPr/>
    </dgm:pt>
    <dgm:pt modelId="{B5FC5C0C-78D3-4B03-9AA9-30B76695642C}" type="pres">
      <dgm:prSet presAssocID="{31E8BDB0-B86D-4FA4-8B3E-503EA5419952}" presName="vertThree" presStyleCnt="0"/>
      <dgm:spPr/>
    </dgm:pt>
    <dgm:pt modelId="{A522D6E2-7591-4B01-BAE6-41D579D6E8D4}" type="pres">
      <dgm:prSet presAssocID="{31E8BDB0-B86D-4FA4-8B3E-503EA5419952}" presName="txThree" presStyleLbl="node3" presStyleIdx="3" presStyleCnt="5" custScaleX="148676" custLinFactX="100000" custLinFactNeighborX="149267" custLinFactNeighborY="-5015">
        <dgm:presLayoutVars>
          <dgm:chPref val="3"/>
        </dgm:presLayoutVars>
      </dgm:prSet>
      <dgm:spPr/>
      <dgm:t>
        <a:bodyPr/>
        <a:lstStyle/>
        <a:p>
          <a:endParaRPr lang="ru-RU"/>
        </a:p>
      </dgm:t>
    </dgm:pt>
    <dgm:pt modelId="{930506E4-D95F-431C-8480-CE31BE9809C7}" type="pres">
      <dgm:prSet presAssocID="{31E8BDB0-B86D-4FA4-8B3E-503EA5419952}" presName="horzThree" presStyleCnt="0"/>
      <dgm:spPr/>
    </dgm:pt>
    <dgm:pt modelId="{0973DF4F-C6B2-437B-90BF-20E1DEAB4A72}" type="pres">
      <dgm:prSet presAssocID="{FB180275-F6CC-479D-9E49-3F80E916C6D6}" presName="sibSpaceThree" presStyleCnt="0"/>
      <dgm:spPr/>
    </dgm:pt>
    <dgm:pt modelId="{8BD25357-B94C-4767-B6DF-15A47EBF0693}" type="pres">
      <dgm:prSet presAssocID="{06265A3E-D374-491D-8B17-C3ED2DEC95DD}" presName="vertThree" presStyleCnt="0"/>
      <dgm:spPr/>
    </dgm:pt>
    <dgm:pt modelId="{6D6BF07D-A721-4D2E-88D1-6B074C440CDB}" type="pres">
      <dgm:prSet presAssocID="{06265A3E-D374-491D-8B17-C3ED2DEC95DD}" presName="txThree" presStyleLbl="node3" presStyleIdx="4" presStyleCnt="5" custScaleX="128977" custLinFactX="110883" custLinFactNeighborX="200000" custLinFactNeighborY="-5906">
        <dgm:presLayoutVars>
          <dgm:chPref val="3"/>
        </dgm:presLayoutVars>
      </dgm:prSet>
      <dgm:spPr/>
      <dgm:t>
        <a:bodyPr/>
        <a:lstStyle/>
        <a:p>
          <a:endParaRPr lang="ru-RU"/>
        </a:p>
      </dgm:t>
    </dgm:pt>
    <dgm:pt modelId="{181825A3-066C-4598-9550-3670CF4ACFE6}" type="pres">
      <dgm:prSet presAssocID="{06265A3E-D374-491D-8B17-C3ED2DEC95DD}" presName="horzThree" presStyleCnt="0"/>
      <dgm:spPr/>
    </dgm:pt>
    <dgm:pt modelId="{EA568DD0-6B89-47BA-9EEA-E6E7F679B244}" type="pres">
      <dgm:prSet presAssocID="{7021A5F3-803F-4C87-9914-2BA004E3A75D}" presName="sibSpaceTwo" presStyleCnt="0"/>
      <dgm:spPr/>
    </dgm:pt>
    <dgm:pt modelId="{854D44EC-49A0-4984-A421-70A900F0D2FC}" type="pres">
      <dgm:prSet presAssocID="{2FB7B515-ACF3-472F-BF91-C73D68D8421A}" presName="vertTwo" presStyleCnt="0"/>
      <dgm:spPr/>
    </dgm:pt>
    <dgm:pt modelId="{590145F5-D1B4-459C-8F04-A175A703916A}" type="pres">
      <dgm:prSet presAssocID="{2FB7B515-ACF3-472F-BF91-C73D68D8421A}" presName="txTwo" presStyleLbl="node2" presStyleIdx="2" presStyleCnt="4" custScaleX="226917" custLinFactX="-31152" custLinFactNeighborX="-100000" custLinFactNeighborY="-5277">
        <dgm:presLayoutVars>
          <dgm:chPref val="3"/>
        </dgm:presLayoutVars>
      </dgm:prSet>
      <dgm:spPr/>
      <dgm:t>
        <a:bodyPr/>
        <a:lstStyle/>
        <a:p>
          <a:endParaRPr lang="ru-RU"/>
        </a:p>
      </dgm:t>
    </dgm:pt>
    <dgm:pt modelId="{5E77345E-EAED-4A9B-B340-6C4339BC9D83}" type="pres">
      <dgm:prSet presAssocID="{2FB7B515-ACF3-472F-BF91-C73D68D8421A}" presName="horzTwo" presStyleCnt="0"/>
      <dgm:spPr/>
    </dgm:pt>
    <dgm:pt modelId="{F8593B9C-FB92-4C25-A2D0-B15FB93F1451}" type="pres">
      <dgm:prSet presAssocID="{560356A3-692E-4E43-B834-E7E16B3A51A9}" presName="sibSpaceTwo" presStyleCnt="0"/>
      <dgm:spPr/>
    </dgm:pt>
    <dgm:pt modelId="{A0998455-F3B7-498E-8B73-2BD35FAF2438}" type="pres">
      <dgm:prSet presAssocID="{D42AFA38-65D6-4FDE-98C3-B4F5F0190BF0}" presName="vertTwo" presStyleCnt="0"/>
      <dgm:spPr/>
    </dgm:pt>
    <dgm:pt modelId="{4DE471C3-F49D-4C9E-ADB8-053898E1935B}" type="pres">
      <dgm:prSet presAssocID="{D42AFA38-65D6-4FDE-98C3-B4F5F0190BF0}" presName="txTwo" presStyleLbl="node2" presStyleIdx="3" presStyleCnt="4" custScaleX="199318" custLinFactX="-11250" custLinFactNeighborX="-100000" custLinFactNeighborY="-5277">
        <dgm:presLayoutVars>
          <dgm:chPref val="3"/>
        </dgm:presLayoutVars>
      </dgm:prSet>
      <dgm:spPr/>
      <dgm:t>
        <a:bodyPr/>
        <a:lstStyle/>
        <a:p>
          <a:endParaRPr lang="ru-RU"/>
        </a:p>
      </dgm:t>
    </dgm:pt>
    <dgm:pt modelId="{14B4995A-57BB-4B43-AE02-0DF035A9FC78}" type="pres">
      <dgm:prSet presAssocID="{D42AFA38-65D6-4FDE-98C3-B4F5F0190BF0}" presName="horzTwo" presStyleCnt="0"/>
      <dgm:spPr/>
    </dgm:pt>
  </dgm:ptLst>
  <dgm:cxnLst>
    <dgm:cxn modelId="{E0AF1C33-5749-4927-8309-7A64CB3A20F0}" type="presOf" srcId="{D42AFA38-65D6-4FDE-98C3-B4F5F0190BF0}" destId="{4DE471C3-F49D-4C9E-ADB8-053898E1935B}" srcOrd="0" destOrd="0" presId="urn:microsoft.com/office/officeart/2005/8/layout/hierarchy4"/>
    <dgm:cxn modelId="{F9D798FC-1A63-4A69-A466-4563C2B6CA16}" type="presOf" srcId="{699F7C66-EE84-40E6-8161-BC52ABA3D136}" destId="{4F9A6926-602E-44B5-AEF2-7F4DD77B9431}" srcOrd="0" destOrd="0" presId="urn:microsoft.com/office/officeart/2005/8/layout/hierarchy4"/>
    <dgm:cxn modelId="{D822AE82-D19E-4E54-A3F1-F0289353E3C2}" type="presOf" srcId="{2FB7B515-ACF3-472F-BF91-C73D68D8421A}" destId="{590145F5-D1B4-459C-8F04-A175A703916A}" srcOrd="0" destOrd="0" presId="urn:microsoft.com/office/officeart/2005/8/layout/hierarchy4"/>
    <dgm:cxn modelId="{0A0D086D-1466-4014-994B-25ED6149CF2C}" srcId="{31FDA958-760E-4C23-835D-F87EF7EDDD8E}" destId="{2FB7B515-ACF3-472F-BF91-C73D68D8421A}" srcOrd="2" destOrd="0" parTransId="{EA6F1F61-1E56-4F4A-AA06-CDC197D72043}" sibTransId="{560356A3-692E-4E43-B834-E7E16B3A51A9}"/>
    <dgm:cxn modelId="{BE0109F7-D9AB-4064-8C62-79EE43F4706B}" type="presOf" srcId="{7766062C-8C26-48BB-8605-C916AAE8E21D}" destId="{C5C52C27-5A5D-49F1-BE4A-76433B4E24A3}" srcOrd="0" destOrd="0" presId="urn:microsoft.com/office/officeart/2005/8/layout/hierarchy4"/>
    <dgm:cxn modelId="{C87E3D29-E925-4208-A896-4227C668AE16}" type="presOf" srcId="{31FDA958-760E-4C23-835D-F87EF7EDDD8E}" destId="{7925489A-039F-4449-A54D-75CBBCA2FC95}" srcOrd="0" destOrd="0" presId="urn:microsoft.com/office/officeart/2005/8/layout/hierarchy4"/>
    <dgm:cxn modelId="{1DF12929-16DD-439F-9729-A075F5EF1253}" type="presOf" srcId="{2498E53B-B70E-4F70-AA91-8953AB7DAA03}" destId="{0AAF2F5F-B4FF-4797-B367-7100BAD4551A}" srcOrd="0" destOrd="0" presId="urn:microsoft.com/office/officeart/2005/8/layout/hierarchy4"/>
    <dgm:cxn modelId="{6727FA4D-063D-4322-BDDD-D259BA4A2F6F}" srcId="{44BA39FF-4A3D-43F6-94CE-4EAE31283CB8}" destId="{06265A3E-D374-491D-8B17-C3ED2DEC95DD}" srcOrd="2" destOrd="0" parTransId="{AF591AD9-9F76-49A4-9F37-3CEA90846608}" sibTransId="{D096E48A-6B39-4F4B-AC82-0A11BF9610D2}"/>
    <dgm:cxn modelId="{56517AD0-39FC-4AED-826E-B9A24E69AA3D}" type="presOf" srcId="{44BA39FF-4A3D-43F6-94CE-4EAE31283CB8}" destId="{823C4CE1-D5ED-4D7D-97CC-61440F1D43FB}" srcOrd="0" destOrd="0" presId="urn:microsoft.com/office/officeart/2005/8/layout/hierarchy4"/>
    <dgm:cxn modelId="{D2C96944-1F38-4361-A319-61F8526C72CC}" srcId="{699F7C66-EE84-40E6-8161-BC52ABA3D136}" destId="{6060A1D7-F6FB-4812-86C8-2DD7768F040E}" srcOrd="1" destOrd="0" parTransId="{203EB9E9-9A05-475A-9C94-3C478912964A}" sibTransId="{84E5D005-2BBC-4266-A673-E0C886A0C210}"/>
    <dgm:cxn modelId="{7241F79E-DE65-48E1-853F-0A001181FBD6}" type="presOf" srcId="{6060A1D7-F6FB-4812-86C8-2DD7768F040E}" destId="{B52039C8-187F-4640-92DD-2A43A8887421}" srcOrd="0" destOrd="0" presId="urn:microsoft.com/office/officeart/2005/8/layout/hierarchy4"/>
    <dgm:cxn modelId="{E63F6470-C5BC-481A-8035-3400240F6B21}" type="presOf" srcId="{4A8A76CE-12D3-422F-9FAD-971A8B7A24FC}" destId="{579B8090-8265-42F0-9407-76006DCD1005}" srcOrd="0" destOrd="0" presId="urn:microsoft.com/office/officeart/2005/8/layout/hierarchy4"/>
    <dgm:cxn modelId="{8DD4D2F6-F299-43B7-B64A-5CFD2613614C}" srcId="{699F7C66-EE84-40E6-8161-BC52ABA3D136}" destId="{7766062C-8C26-48BB-8605-C916AAE8E21D}" srcOrd="0" destOrd="0" parTransId="{D063AC62-BB55-410F-9318-6263A7C08EF0}" sibTransId="{88804BC3-0FF4-4586-82DC-752C6FA77E15}"/>
    <dgm:cxn modelId="{F1F6D75E-BFE3-434D-9803-12C4DA6C219B}" srcId="{44BA39FF-4A3D-43F6-94CE-4EAE31283CB8}" destId="{31E8BDB0-B86D-4FA4-8B3E-503EA5419952}" srcOrd="1" destOrd="0" parTransId="{FFDC7772-2F38-42FA-8002-CBD05752D7E6}" sibTransId="{FB180275-F6CC-479D-9E49-3F80E916C6D6}"/>
    <dgm:cxn modelId="{3CB1CEB7-54B5-4EB1-876C-570C0674CE0F}" srcId="{44BA39FF-4A3D-43F6-94CE-4EAE31283CB8}" destId="{4A8A76CE-12D3-422F-9FAD-971A8B7A24FC}" srcOrd="0" destOrd="0" parTransId="{867CE99B-684C-4BCC-B63E-2C6507FE462F}" sibTransId="{195CE286-E3BF-45EC-95AA-7D066F4359DD}"/>
    <dgm:cxn modelId="{CA80DD28-A30F-477B-A25A-0CEF6367A3C6}" type="presOf" srcId="{06265A3E-D374-491D-8B17-C3ED2DEC95DD}" destId="{6D6BF07D-A721-4D2E-88D1-6B074C440CDB}" srcOrd="0" destOrd="0" presId="urn:microsoft.com/office/officeart/2005/8/layout/hierarchy4"/>
    <dgm:cxn modelId="{D35C7D8A-C8D8-41A6-BBCC-7ABC0FA2F870}" srcId="{31FDA958-760E-4C23-835D-F87EF7EDDD8E}" destId="{699F7C66-EE84-40E6-8161-BC52ABA3D136}" srcOrd="0" destOrd="0" parTransId="{4436E456-4B92-4E92-855A-6571272EACB1}" sibTransId="{65C71E36-20DC-404D-ACF7-D4D330946D03}"/>
    <dgm:cxn modelId="{AE5782EF-DD57-40C2-B95A-3D24F9980A10}" type="presOf" srcId="{31E8BDB0-B86D-4FA4-8B3E-503EA5419952}" destId="{A522D6E2-7591-4B01-BAE6-41D579D6E8D4}" srcOrd="0" destOrd="0" presId="urn:microsoft.com/office/officeart/2005/8/layout/hierarchy4"/>
    <dgm:cxn modelId="{ADC0B1A3-C608-4149-BC82-7EC1E02F0320}" srcId="{2498E53B-B70E-4F70-AA91-8953AB7DAA03}" destId="{31FDA958-760E-4C23-835D-F87EF7EDDD8E}" srcOrd="0" destOrd="0" parTransId="{27B4CBE1-C252-43E4-871A-20961E56E88A}" sibTransId="{982FA14B-045B-4171-AE3A-7D2E6CD5F155}"/>
    <dgm:cxn modelId="{0F9F1749-2384-43E2-AF22-259570364763}" srcId="{31FDA958-760E-4C23-835D-F87EF7EDDD8E}" destId="{44BA39FF-4A3D-43F6-94CE-4EAE31283CB8}" srcOrd="1" destOrd="0" parTransId="{9D5C3756-B4E8-4FF6-964F-D4481CE8495A}" sibTransId="{7021A5F3-803F-4C87-9914-2BA004E3A75D}"/>
    <dgm:cxn modelId="{BD19861B-5A42-496C-9867-E3662B63EEC6}" srcId="{31FDA958-760E-4C23-835D-F87EF7EDDD8E}" destId="{D42AFA38-65D6-4FDE-98C3-B4F5F0190BF0}" srcOrd="3" destOrd="0" parTransId="{DCDC8E83-2EC6-4E41-A32D-08C1C7D68C22}" sibTransId="{F189B917-B3F0-48CD-A624-C7B2F17991DD}"/>
    <dgm:cxn modelId="{28EB0347-F85C-4961-8BD1-C924338DA74D}" type="presParOf" srcId="{0AAF2F5F-B4FF-4797-B367-7100BAD4551A}" destId="{9535BC2B-0943-454B-BD64-5A5D5DC745FB}" srcOrd="0" destOrd="0" presId="urn:microsoft.com/office/officeart/2005/8/layout/hierarchy4"/>
    <dgm:cxn modelId="{5C154A28-CCA0-4907-ACD5-3D9166F876CA}" type="presParOf" srcId="{9535BC2B-0943-454B-BD64-5A5D5DC745FB}" destId="{7925489A-039F-4449-A54D-75CBBCA2FC95}" srcOrd="0" destOrd="0" presId="urn:microsoft.com/office/officeart/2005/8/layout/hierarchy4"/>
    <dgm:cxn modelId="{9A264FA0-155C-4A08-A38D-88238BD5E42D}" type="presParOf" srcId="{9535BC2B-0943-454B-BD64-5A5D5DC745FB}" destId="{0CEC54AA-243A-4277-9893-75ED2E1297A4}" srcOrd="1" destOrd="0" presId="urn:microsoft.com/office/officeart/2005/8/layout/hierarchy4"/>
    <dgm:cxn modelId="{277ABC51-EBD0-4012-A89D-A5239806897E}" type="presParOf" srcId="{9535BC2B-0943-454B-BD64-5A5D5DC745FB}" destId="{56C3FB02-3545-45B2-9E2B-F747F5B37D48}" srcOrd="2" destOrd="0" presId="urn:microsoft.com/office/officeart/2005/8/layout/hierarchy4"/>
    <dgm:cxn modelId="{6D756132-5A80-486F-B823-C1DB47FFD1CB}" type="presParOf" srcId="{56C3FB02-3545-45B2-9E2B-F747F5B37D48}" destId="{384489CA-649C-42A4-9C21-219D21F86FED}" srcOrd="0" destOrd="0" presId="urn:microsoft.com/office/officeart/2005/8/layout/hierarchy4"/>
    <dgm:cxn modelId="{49AB163C-E517-4393-BA1E-EDB96FB59D24}" type="presParOf" srcId="{384489CA-649C-42A4-9C21-219D21F86FED}" destId="{4F9A6926-602E-44B5-AEF2-7F4DD77B9431}" srcOrd="0" destOrd="0" presId="urn:microsoft.com/office/officeart/2005/8/layout/hierarchy4"/>
    <dgm:cxn modelId="{17DE1790-C837-413C-8980-350B80055039}" type="presParOf" srcId="{384489CA-649C-42A4-9C21-219D21F86FED}" destId="{7A4C00F3-72B9-44B6-811C-F31302C282E0}" srcOrd="1" destOrd="0" presId="urn:microsoft.com/office/officeart/2005/8/layout/hierarchy4"/>
    <dgm:cxn modelId="{62926EE9-2C14-4507-9B01-24591A666A59}" type="presParOf" srcId="{384489CA-649C-42A4-9C21-219D21F86FED}" destId="{AC13FF8C-EFD4-439F-8F93-34569C5FBA63}" srcOrd="2" destOrd="0" presId="urn:microsoft.com/office/officeart/2005/8/layout/hierarchy4"/>
    <dgm:cxn modelId="{CB4AFC8A-81E5-4B21-B7EA-41FB8F4046E6}" type="presParOf" srcId="{AC13FF8C-EFD4-439F-8F93-34569C5FBA63}" destId="{3CB5011B-4ACB-47E6-9DCE-9CCB0104E8C3}" srcOrd="0" destOrd="0" presId="urn:microsoft.com/office/officeart/2005/8/layout/hierarchy4"/>
    <dgm:cxn modelId="{EC65A2F4-FE76-4A21-8DFF-9FC0D3AA32E5}" type="presParOf" srcId="{3CB5011B-4ACB-47E6-9DCE-9CCB0104E8C3}" destId="{C5C52C27-5A5D-49F1-BE4A-76433B4E24A3}" srcOrd="0" destOrd="0" presId="urn:microsoft.com/office/officeart/2005/8/layout/hierarchy4"/>
    <dgm:cxn modelId="{55FF50C5-CC94-4841-A67C-B5878DAA7908}" type="presParOf" srcId="{3CB5011B-4ACB-47E6-9DCE-9CCB0104E8C3}" destId="{21A85B3E-271C-4891-B8FC-D41F720B277E}" srcOrd="1" destOrd="0" presId="urn:microsoft.com/office/officeart/2005/8/layout/hierarchy4"/>
    <dgm:cxn modelId="{FEC35B20-D50D-4F23-B995-AE6A37F766BD}" type="presParOf" srcId="{AC13FF8C-EFD4-439F-8F93-34569C5FBA63}" destId="{2C7EDC2A-7822-4736-8C2E-BA0D5EA0C400}" srcOrd="1" destOrd="0" presId="urn:microsoft.com/office/officeart/2005/8/layout/hierarchy4"/>
    <dgm:cxn modelId="{E7716BCD-EAE8-435C-A575-C4143BF58D28}" type="presParOf" srcId="{AC13FF8C-EFD4-439F-8F93-34569C5FBA63}" destId="{AEF8F179-27CA-4EA2-B827-6641A1A3FFA8}" srcOrd="2" destOrd="0" presId="urn:microsoft.com/office/officeart/2005/8/layout/hierarchy4"/>
    <dgm:cxn modelId="{68D47935-F6EC-4A54-8860-496C9B56FED9}" type="presParOf" srcId="{AEF8F179-27CA-4EA2-B827-6641A1A3FFA8}" destId="{B52039C8-187F-4640-92DD-2A43A8887421}" srcOrd="0" destOrd="0" presId="urn:microsoft.com/office/officeart/2005/8/layout/hierarchy4"/>
    <dgm:cxn modelId="{EA1F6F7F-5D9D-40EF-A45A-727C90862684}" type="presParOf" srcId="{AEF8F179-27CA-4EA2-B827-6641A1A3FFA8}" destId="{EBD26D47-9125-465F-B452-C0DAB9E339CF}" srcOrd="1" destOrd="0" presId="urn:microsoft.com/office/officeart/2005/8/layout/hierarchy4"/>
    <dgm:cxn modelId="{D2820E72-126E-47A5-AC96-5AE42CAF361D}" type="presParOf" srcId="{56C3FB02-3545-45B2-9E2B-F747F5B37D48}" destId="{2ECC66F5-A8CE-4F63-B6C9-3AF89DEAF8BD}" srcOrd="1" destOrd="0" presId="urn:microsoft.com/office/officeart/2005/8/layout/hierarchy4"/>
    <dgm:cxn modelId="{A1185FE2-81A8-4912-82D5-B11DDBA17F7D}" type="presParOf" srcId="{56C3FB02-3545-45B2-9E2B-F747F5B37D48}" destId="{08B1B3C6-BCB8-4F65-B406-2E57E3B9D678}" srcOrd="2" destOrd="0" presId="urn:microsoft.com/office/officeart/2005/8/layout/hierarchy4"/>
    <dgm:cxn modelId="{7658100E-8121-4FE5-A90E-D4503AB7E9F2}" type="presParOf" srcId="{08B1B3C6-BCB8-4F65-B406-2E57E3B9D678}" destId="{823C4CE1-D5ED-4D7D-97CC-61440F1D43FB}" srcOrd="0" destOrd="0" presId="urn:microsoft.com/office/officeart/2005/8/layout/hierarchy4"/>
    <dgm:cxn modelId="{873BB3FF-224F-4047-A30C-089D5D1752F0}" type="presParOf" srcId="{08B1B3C6-BCB8-4F65-B406-2E57E3B9D678}" destId="{29843AA2-120D-4AF4-B166-2A40DE7F764D}" srcOrd="1" destOrd="0" presId="urn:microsoft.com/office/officeart/2005/8/layout/hierarchy4"/>
    <dgm:cxn modelId="{C99AF6C5-D484-4B3D-9A9D-8DAEB49BEA00}" type="presParOf" srcId="{08B1B3C6-BCB8-4F65-B406-2E57E3B9D678}" destId="{479EF95D-1962-4117-B28C-FAAFAB4310B7}" srcOrd="2" destOrd="0" presId="urn:microsoft.com/office/officeart/2005/8/layout/hierarchy4"/>
    <dgm:cxn modelId="{4D4BCF5E-BAF5-4954-B12B-BF543B1D97C7}" type="presParOf" srcId="{479EF95D-1962-4117-B28C-FAAFAB4310B7}" destId="{B3875F94-659D-4999-8BCB-0E152FA5091D}" srcOrd="0" destOrd="0" presId="urn:microsoft.com/office/officeart/2005/8/layout/hierarchy4"/>
    <dgm:cxn modelId="{31BD947B-1989-445A-90EB-9607D21422EA}" type="presParOf" srcId="{B3875F94-659D-4999-8BCB-0E152FA5091D}" destId="{579B8090-8265-42F0-9407-76006DCD1005}" srcOrd="0" destOrd="0" presId="urn:microsoft.com/office/officeart/2005/8/layout/hierarchy4"/>
    <dgm:cxn modelId="{5FCDCF70-AB26-45DA-9FF6-FBAF356C560C}" type="presParOf" srcId="{B3875F94-659D-4999-8BCB-0E152FA5091D}" destId="{B91A61D1-1098-42F4-AE4F-0D62F8FB9273}" srcOrd="1" destOrd="0" presId="urn:microsoft.com/office/officeart/2005/8/layout/hierarchy4"/>
    <dgm:cxn modelId="{B1AA69D4-7D17-4D4C-83BF-C65CBBC3E5B6}" type="presParOf" srcId="{479EF95D-1962-4117-B28C-FAAFAB4310B7}" destId="{B8D42B11-9302-455D-A40F-669C15866DFC}" srcOrd="1" destOrd="0" presId="urn:microsoft.com/office/officeart/2005/8/layout/hierarchy4"/>
    <dgm:cxn modelId="{EB2823FA-6579-497D-A989-BD4551276D88}" type="presParOf" srcId="{479EF95D-1962-4117-B28C-FAAFAB4310B7}" destId="{B5FC5C0C-78D3-4B03-9AA9-30B76695642C}" srcOrd="2" destOrd="0" presId="urn:microsoft.com/office/officeart/2005/8/layout/hierarchy4"/>
    <dgm:cxn modelId="{4B5844DE-B971-4978-85DB-CCA991B81E1B}" type="presParOf" srcId="{B5FC5C0C-78D3-4B03-9AA9-30B76695642C}" destId="{A522D6E2-7591-4B01-BAE6-41D579D6E8D4}" srcOrd="0" destOrd="0" presId="urn:microsoft.com/office/officeart/2005/8/layout/hierarchy4"/>
    <dgm:cxn modelId="{0826A6A2-6BB3-41FE-94EF-DFAF15852667}" type="presParOf" srcId="{B5FC5C0C-78D3-4B03-9AA9-30B76695642C}" destId="{930506E4-D95F-431C-8480-CE31BE9809C7}" srcOrd="1" destOrd="0" presId="urn:microsoft.com/office/officeart/2005/8/layout/hierarchy4"/>
    <dgm:cxn modelId="{59DB68C5-65B8-4723-8F01-F4853B4A0A8A}" type="presParOf" srcId="{479EF95D-1962-4117-B28C-FAAFAB4310B7}" destId="{0973DF4F-C6B2-437B-90BF-20E1DEAB4A72}" srcOrd="3" destOrd="0" presId="urn:microsoft.com/office/officeart/2005/8/layout/hierarchy4"/>
    <dgm:cxn modelId="{C0ED367E-F741-40D9-8A85-6EA4E8759914}" type="presParOf" srcId="{479EF95D-1962-4117-B28C-FAAFAB4310B7}" destId="{8BD25357-B94C-4767-B6DF-15A47EBF0693}" srcOrd="4" destOrd="0" presId="urn:microsoft.com/office/officeart/2005/8/layout/hierarchy4"/>
    <dgm:cxn modelId="{57F7DB15-B05F-4AC2-9E1F-FFFBD884D83F}" type="presParOf" srcId="{8BD25357-B94C-4767-B6DF-15A47EBF0693}" destId="{6D6BF07D-A721-4D2E-88D1-6B074C440CDB}" srcOrd="0" destOrd="0" presId="urn:microsoft.com/office/officeart/2005/8/layout/hierarchy4"/>
    <dgm:cxn modelId="{E0C25D41-D308-4602-85EA-DCE8D2176FBE}" type="presParOf" srcId="{8BD25357-B94C-4767-B6DF-15A47EBF0693}" destId="{181825A3-066C-4598-9550-3670CF4ACFE6}" srcOrd="1" destOrd="0" presId="urn:microsoft.com/office/officeart/2005/8/layout/hierarchy4"/>
    <dgm:cxn modelId="{A01D7399-0E54-455C-B7F4-A7116DCDBF61}" type="presParOf" srcId="{56C3FB02-3545-45B2-9E2B-F747F5B37D48}" destId="{EA568DD0-6B89-47BA-9EEA-E6E7F679B244}" srcOrd="3" destOrd="0" presId="urn:microsoft.com/office/officeart/2005/8/layout/hierarchy4"/>
    <dgm:cxn modelId="{02C14ECF-C94A-45E6-9416-9DFC875F9FB5}" type="presParOf" srcId="{56C3FB02-3545-45B2-9E2B-F747F5B37D48}" destId="{854D44EC-49A0-4984-A421-70A900F0D2FC}" srcOrd="4" destOrd="0" presId="urn:microsoft.com/office/officeart/2005/8/layout/hierarchy4"/>
    <dgm:cxn modelId="{11A9356C-E774-4FEC-BDB0-8ED1E68E3194}" type="presParOf" srcId="{854D44EC-49A0-4984-A421-70A900F0D2FC}" destId="{590145F5-D1B4-459C-8F04-A175A703916A}" srcOrd="0" destOrd="0" presId="urn:microsoft.com/office/officeart/2005/8/layout/hierarchy4"/>
    <dgm:cxn modelId="{CAF7B047-E24D-44E1-8F38-6CC63AD40C97}" type="presParOf" srcId="{854D44EC-49A0-4984-A421-70A900F0D2FC}" destId="{5E77345E-EAED-4A9B-B340-6C4339BC9D83}" srcOrd="1" destOrd="0" presId="urn:microsoft.com/office/officeart/2005/8/layout/hierarchy4"/>
    <dgm:cxn modelId="{8E335459-1879-4493-89CB-55CACF8163CF}" type="presParOf" srcId="{56C3FB02-3545-45B2-9E2B-F747F5B37D48}" destId="{F8593B9C-FB92-4C25-A2D0-B15FB93F1451}" srcOrd="5" destOrd="0" presId="urn:microsoft.com/office/officeart/2005/8/layout/hierarchy4"/>
    <dgm:cxn modelId="{10DA4B98-0907-41E0-A38E-317AED85B230}" type="presParOf" srcId="{56C3FB02-3545-45B2-9E2B-F747F5B37D48}" destId="{A0998455-F3B7-498E-8B73-2BD35FAF2438}" srcOrd="6" destOrd="0" presId="urn:microsoft.com/office/officeart/2005/8/layout/hierarchy4"/>
    <dgm:cxn modelId="{DB1F2CF2-F94E-4422-AECA-01321DA77160}" type="presParOf" srcId="{A0998455-F3B7-498E-8B73-2BD35FAF2438}" destId="{4DE471C3-F49D-4C9E-ADB8-053898E1935B}" srcOrd="0" destOrd="0" presId="urn:microsoft.com/office/officeart/2005/8/layout/hierarchy4"/>
    <dgm:cxn modelId="{ACDD5078-04FC-4754-9AAF-F09887339A1F}" type="presParOf" srcId="{A0998455-F3B7-498E-8B73-2BD35FAF2438}" destId="{14B4995A-57BB-4B43-AE02-0DF035A9FC7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5489A-039F-4449-A54D-75CBBCA2FC95}">
      <dsp:nvSpPr>
        <dsp:cNvPr id="0" name=""/>
        <dsp:cNvSpPr/>
      </dsp:nvSpPr>
      <dsp:spPr>
        <a:xfrm>
          <a:off x="1080654" y="332"/>
          <a:ext cx="8645237" cy="1629940"/>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ru-RU" altLang="ru-RU" sz="2400" b="1" kern="1200" dirty="0" smtClean="0"/>
            <a:t>КОНСТРУКТОР ИГРОВЫХ ОБУЧАЮЩИХ СИТУАЦИЙ</a:t>
          </a:r>
          <a:endParaRPr lang="ru-RU" sz="2400" kern="1200" dirty="0"/>
        </a:p>
      </dsp:txBody>
      <dsp:txXfrm>
        <a:off x="1128393" y="48071"/>
        <a:ext cx="8549759" cy="1534462"/>
      </dsp:txXfrm>
    </dsp:sp>
    <dsp:sp modelId="{4F9A6926-602E-44B5-AEF2-7F4DD77B9431}">
      <dsp:nvSpPr>
        <dsp:cNvPr id="0" name=""/>
        <dsp:cNvSpPr/>
      </dsp:nvSpPr>
      <dsp:spPr>
        <a:xfrm>
          <a:off x="1054166" y="1731599"/>
          <a:ext cx="1988776" cy="1629940"/>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Задачи</a:t>
          </a:r>
          <a:endParaRPr lang="ru-RU" sz="1800" kern="1200" dirty="0"/>
        </a:p>
      </dsp:txBody>
      <dsp:txXfrm>
        <a:off x="1101905" y="1779338"/>
        <a:ext cx="1893298" cy="1534462"/>
      </dsp:txXfrm>
    </dsp:sp>
    <dsp:sp modelId="{C5C52C27-5A5D-49F1-BE4A-76433B4E24A3}">
      <dsp:nvSpPr>
        <dsp:cNvPr id="0" name=""/>
        <dsp:cNvSpPr/>
      </dsp:nvSpPr>
      <dsp:spPr>
        <a:xfrm>
          <a:off x="1095971" y="3538633"/>
          <a:ext cx="1231904" cy="162994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Ситуация-проблема</a:t>
          </a:r>
          <a:endParaRPr lang="ru-RU" sz="1600" kern="1200" dirty="0"/>
        </a:p>
      </dsp:txBody>
      <dsp:txXfrm>
        <a:off x="1132052" y="3574714"/>
        <a:ext cx="1159742" cy="1557778"/>
      </dsp:txXfrm>
    </dsp:sp>
    <dsp:sp modelId="{B52039C8-187F-4640-92DD-2A43A8887421}">
      <dsp:nvSpPr>
        <dsp:cNvPr id="0" name=""/>
        <dsp:cNvSpPr/>
      </dsp:nvSpPr>
      <dsp:spPr>
        <a:xfrm>
          <a:off x="2729562" y="3537133"/>
          <a:ext cx="1296412" cy="162994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Ситуация-упражнение</a:t>
          </a:r>
          <a:endParaRPr lang="ru-RU" sz="1800" kern="1200" dirty="0"/>
        </a:p>
      </dsp:txBody>
      <dsp:txXfrm>
        <a:off x="2767533" y="3575104"/>
        <a:ext cx="1220470" cy="1553998"/>
      </dsp:txXfrm>
    </dsp:sp>
    <dsp:sp modelId="{823C4CE1-D5ED-4D7D-97CC-61440F1D43FB}">
      <dsp:nvSpPr>
        <dsp:cNvPr id="0" name=""/>
        <dsp:cNvSpPr/>
      </dsp:nvSpPr>
      <dsp:spPr>
        <a:xfrm>
          <a:off x="3225380" y="1731599"/>
          <a:ext cx="2031738" cy="1629940"/>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Оборудование</a:t>
          </a:r>
          <a:endParaRPr lang="ru-RU" sz="1800" kern="1200" dirty="0"/>
        </a:p>
      </dsp:txBody>
      <dsp:txXfrm>
        <a:off x="3273119" y="1779338"/>
        <a:ext cx="1936260" cy="1534462"/>
      </dsp:txXfrm>
    </dsp:sp>
    <dsp:sp modelId="{579B8090-8265-42F0-9407-76006DCD1005}">
      <dsp:nvSpPr>
        <dsp:cNvPr id="0" name=""/>
        <dsp:cNvSpPr/>
      </dsp:nvSpPr>
      <dsp:spPr>
        <a:xfrm>
          <a:off x="4595986" y="3535063"/>
          <a:ext cx="1368346" cy="162994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Ситуация-упражнение с роботом</a:t>
          </a:r>
          <a:endParaRPr lang="ru-RU" sz="1600" kern="1200" dirty="0"/>
        </a:p>
      </dsp:txBody>
      <dsp:txXfrm>
        <a:off x="4636063" y="3575140"/>
        <a:ext cx="1288192" cy="1549786"/>
      </dsp:txXfrm>
    </dsp:sp>
    <dsp:sp modelId="{A522D6E2-7591-4B01-BAE6-41D579D6E8D4}">
      <dsp:nvSpPr>
        <dsp:cNvPr id="0" name=""/>
        <dsp:cNvSpPr/>
      </dsp:nvSpPr>
      <dsp:spPr>
        <a:xfrm>
          <a:off x="6377694" y="3553155"/>
          <a:ext cx="1381954" cy="162994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Ситуация-оценка</a:t>
          </a:r>
          <a:endParaRPr lang="ru-RU" sz="1600" kern="1200" dirty="0"/>
        </a:p>
      </dsp:txBody>
      <dsp:txXfrm>
        <a:off x="6418170" y="3593631"/>
        <a:ext cx="1301002" cy="1548988"/>
      </dsp:txXfrm>
    </dsp:sp>
    <dsp:sp modelId="{6D6BF07D-A721-4D2E-88D1-6B074C440CDB}">
      <dsp:nvSpPr>
        <dsp:cNvPr id="0" name=""/>
        <dsp:cNvSpPr/>
      </dsp:nvSpPr>
      <dsp:spPr>
        <a:xfrm>
          <a:off x="8371414" y="3538633"/>
          <a:ext cx="1198851" cy="1629940"/>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smtClean="0"/>
            <a:t>Рефлексия педагога</a:t>
          </a:r>
          <a:endParaRPr lang="ru-RU" sz="1600" kern="1200" dirty="0"/>
        </a:p>
      </dsp:txBody>
      <dsp:txXfrm>
        <a:off x="8406527" y="3573746"/>
        <a:ext cx="1128625" cy="1559714"/>
      </dsp:txXfrm>
    </dsp:sp>
    <dsp:sp modelId="{590145F5-D1B4-459C-8F04-A175A703916A}">
      <dsp:nvSpPr>
        <dsp:cNvPr id="0" name=""/>
        <dsp:cNvSpPr/>
      </dsp:nvSpPr>
      <dsp:spPr>
        <a:xfrm>
          <a:off x="5539594" y="1731603"/>
          <a:ext cx="2109211" cy="1629940"/>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Понятийный алгоритмический аппарат</a:t>
          </a:r>
          <a:endParaRPr lang="ru-RU" sz="1800" kern="1200" dirty="0"/>
        </a:p>
      </dsp:txBody>
      <dsp:txXfrm>
        <a:off x="5587333" y="1779342"/>
        <a:ext cx="2013733" cy="1534462"/>
      </dsp:txXfrm>
    </dsp:sp>
    <dsp:sp modelId="{4DE471C3-F49D-4C9E-ADB8-053898E1935B}">
      <dsp:nvSpPr>
        <dsp:cNvPr id="0" name=""/>
        <dsp:cNvSpPr/>
      </dsp:nvSpPr>
      <dsp:spPr>
        <a:xfrm>
          <a:off x="7911875" y="1731603"/>
          <a:ext cx="1852676" cy="1629940"/>
        </a:xfrm>
        <a:prstGeom prst="roundRect">
          <a:avLst>
            <a:gd name="adj" fmla="val 10000"/>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Понятийный познавательный аппарат</a:t>
          </a:r>
          <a:endParaRPr lang="ru-RU" sz="1800" kern="1200" dirty="0"/>
        </a:p>
      </dsp:txBody>
      <dsp:txXfrm>
        <a:off x="7959614" y="1779342"/>
        <a:ext cx="1757198" cy="15344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4197501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387338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259921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171695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188415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5EAF996-E4CF-4B63-82DC-55E97B739DE6}" type="datetimeFigureOut">
              <a:rPr lang="ru-RU" smtClean="0"/>
              <a:t>13.06.2023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1327486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5EAF996-E4CF-4B63-82DC-55E97B739DE6}" type="datetimeFigureOut">
              <a:rPr lang="ru-RU" smtClean="0"/>
              <a:t>13.06.2023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427641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5EAF996-E4CF-4B63-82DC-55E97B739DE6}" type="datetimeFigureOut">
              <a:rPr lang="ru-RU" smtClean="0"/>
              <a:t>13.06.2023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49878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5EAF996-E4CF-4B63-82DC-55E97B739DE6}" type="datetimeFigureOut">
              <a:rPr lang="ru-RU" smtClean="0"/>
              <a:t>13.06.2023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14821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5EAF996-E4CF-4B63-82DC-55E97B739DE6}" type="datetimeFigureOut">
              <a:rPr lang="ru-RU" smtClean="0"/>
              <a:t>13.06.2023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84892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5EAF996-E4CF-4B63-82DC-55E97B739DE6}" type="datetimeFigureOut">
              <a:rPr lang="ru-RU" smtClean="0"/>
              <a:t>13.06.2023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CE07419-3339-412E-973C-6DEF192F2320}" type="slidenum">
              <a:rPr lang="ru-RU" smtClean="0"/>
              <a:t>‹#›</a:t>
            </a:fld>
            <a:endParaRPr lang="ru-RU"/>
          </a:p>
        </p:txBody>
      </p:sp>
    </p:spTree>
    <p:extLst>
      <p:ext uri="{BB962C8B-B14F-4D97-AF65-F5344CB8AC3E}">
        <p14:creationId xmlns:p14="http://schemas.microsoft.com/office/powerpoint/2010/main" val="3194574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AF996-E4CF-4B63-82DC-55E97B739DE6}" type="datetimeFigureOut">
              <a:rPr lang="ru-RU" smtClean="0"/>
              <a:t>13.06.2023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E07419-3339-412E-973C-6DEF192F2320}" type="slidenum">
              <a:rPr lang="ru-RU" smtClean="0"/>
              <a:t>‹#›</a:t>
            </a:fld>
            <a:endParaRPr lang="ru-RU"/>
          </a:p>
        </p:txBody>
      </p:sp>
    </p:spTree>
    <p:extLst>
      <p:ext uri="{BB962C8B-B14F-4D97-AF65-F5344CB8AC3E}">
        <p14:creationId xmlns:p14="http://schemas.microsoft.com/office/powerpoint/2010/main" val="3371867064"/>
      </p:ext>
    </p:extLst>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gif"/><Relationship Id="rId4" Type="http://schemas.openxmlformats.org/officeDocument/2006/relationships/image" Target="../media/image5.gif"/></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image.jimcdn.com/app/cms/image/transf/none/path/sba38db2ef44ac717/backgroundarea/i4f2475ed93c54104/version/1498162012/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 name="Заголовок 1"/>
          <p:cNvSpPr>
            <a:spLocks noGrp="1"/>
          </p:cNvSpPr>
          <p:nvPr>
            <p:ph type="ctrTitle"/>
          </p:nvPr>
        </p:nvSpPr>
        <p:spPr>
          <a:xfrm>
            <a:off x="464457" y="101601"/>
            <a:ext cx="11727543" cy="1538512"/>
          </a:xfrm>
        </p:spPr>
        <p:txBody>
          <a:bodyPr>
            <a:noAutofit/>
          </a:bodyPr>
          <a:lstStyle/>
          <a:p>
            <a:pPr algn="ctr"/>
            <a:r>
              <a:rPr lang="ru-RU" sz="2000" dirty="0" smtClean="0">
                <a:latin typeface="+mn-lt"/>
                <a:cs typeface="Arial" panose="020B0604020202020204" pitchFamily="34" charset="0"/>
              </a:rPr>
              <a:t>Государственное бюджетное общеобразовательное учреждение Самарской области </a:t>
            </a:r>
            <a:br>
              <a:rPr lang="ru-RU" sz="2000" dirty="0" smtClean="0">
                <a:latin typeface="+mn-lt"/>
                <a:cs typeface="Arial" panose="020B0604020202020204" pitchFamily="34" charset="0"/>
              </a:rPr>
            </a:br>
            <a:r>
              <a:rPr lang="ru-RU" sz="2000" dirty="0" smtClean="0">
                <a:latin typeface="+mn-lt"/>
                <a:cs typeface="Arial" panose="020B0604020202020204" pitchFamily="34" charset="0"/>
              </a:rPr>
              <a:t>средняя общеобразовательная школа «Образовательный центр «Южный город» </a:t>
            </a:r>
            <a:br>
              <a:rPr lang="ru-RU" sz="2000" dirty="0" smtClean="0">
                <a:latin typeface="+mn-lt"/>
                <a:cs typeface="Arial" panose="020B0604020202020204" pitchFamily="34" charset="0"/>
              </a:rPr>
            </a:br>
            <a:r>
              <a:rPr lang="ru-RU" sz="2000" dirty="0" smtClean="0">
                <a:latin typeface="+mn-lt"/>
                <a:cs typeface="Arial" panose="020B0604020202020204" pitchFamily="34" charset="0"/>
              </a:rPr>
              <a:t>пос. Придорожный муниципального района Волжский Самарской области </a:t>
            </a:r>
            <a:br>
              <a:rPr lang="ru-RU" sz="2000" dirty="0" smtClean="0">
                <a:latin typeface="+mn-lt"/>
                <a:cs typeface="Arial" panose="020B0604020202020204" pitchFamily="34" charset="0"/>
              </a:rPr>
            </a:br>
            <a:r>
              <a:rPr lang="ru-RU" sz="2000" b="1" dirty="0" smtClean="0">
                <a:latin typeface="+mn-lt"/>
                <a:cs typeface="Arial" panose="020B0604020202020204" pitchFamily="34" charset="0"/>
              </a:rPr>
              <a:t>структурное подразделение «Детский сад «Лукоморье»</a:t>
            </a:r>
            <a:br>
              <a:rPr lang="ru-RU" sz="2000" b="1" dirty="0" smtClean="0">
                <a:latin typeface="+mn-lt"/>
                <a:cs typeface="Arial" panose="020B0604020202020204" pitchFamily="34" charset="0"/>
              </a:rPr>
            </a:br>
            <a:endParaRPr lang="ru-RU" sz="2000" b="1" dirty="0">
              <a:latin typeface="+mn-lt"/>
              <a:cs typeface="Arial" panose="020B0604020202020204" pitchFamily="34" charset="0"/>
            </a:endParaRPr>
          </a:p>
        </p:txBody>
      </p:sp>
      <p:sp>
        <p:nvSpPr>
          <p:cNvPr id="9" name="Подзаголовок 2"/>
          <p:cNvSpPr>
            <a:spLocks noGrp="1"/>
          </p:cNvSpPr>
          <p:nvPr>
            <p:ph type="subTitle" idx="1"/>
          </p:nvPr>
        </p:nvSpPr>
        <p:spPr>
          <a:xfrm>
            <a:off x="2011680" y="2279583"/>
            <a:ext cx="10058400" cy="1143000"/>
          </a:xfrm>
        </p:spPr>
        <p:txBody>
          <a:bodyPr>
            <a:noAutofit/>
          </a:bodyPr>
          <a:lstStyle/>
          <a:p>
            <a:pPr algn="ctr"/>
            <a:r>
              <a:rPr lang="ru-RU" sz="2800" b="1" dirty="0" smtClean="0">
                <a:cs typeface="Arial" panose="020B0604020202020204" pitchFamily="34" charset="0"/>
              </a:rPr>
              <a:t>КОНСТРУКТОРЫ МЕТОДИЧЕСКИХ РАЗРАБОТОК</a:t>
            </a:r>
            <a:endParaRPr lang="ru-RU" sz="2800" b="1" cap="none" spc="0" dirty="0" smtClean="0">
              <a:cs typeface="Arial" panose="020B0604020202020204" pitchFamily="34" charset="0"/>
            </a:endParaRPr>
          </a:p>
          <a:p>
            <a:pPr algn="ctr">
              <a:lnSpc>
                <a:spcPts val="3360"/>
              </a:lnSpc>
              <a:spcBef>
                <a:spcPts val="0"/>
              </a:spcBef>
              <a:spcAft>
                <a:spcPts val="0"/>
              </a:spcAft>
            </a:pPr>
            <a:r>
              <a:rPr lang="ru-RU" sz="2800" b="1" i="1" cap="none" spc="0" dirty="0" smtClean="0">
                <a:solidFill>
                  <a:srgbClr val="002060"/>
                </a:solidFill>
                <a:cs typeface="Arial" panose="020B0604020202020204" pitchFamily="34" charset="0"/>
              </a:rPr>
              <a:t>в рамках реализации </a:t>
            </a:r>
            <a:r>
              <a:rPr lang="ru-RU" sz="2800" b="1" i="1" dirty="0" smtClean="0">
                <a:solidFill>
                  <a:srgbClr val="002060"/>
                </a:solidFill>
                <a:cs typeface="Arial" panose="020B0604020202020204" pitchFamily="34" charset="0"/>
              </a:rPr>
              <a:t>РИП по теме </a:t>
            </a:r>
          </a:p>
          <a:p>
            <a:pPr algn="ctr">
              <a:lnSpc>
                <a:spcPts val="3360"/>
              </a:lnSpc>
              <a:spcBef>
                <a:spcPts val="0"/>
              </a:spcBef>
              <a:spcAft>
                <a:spcPts val="0"/>
              </a:spcAft>
            </a:pPr>
            <a:r>
              <a:rPr lang="ru-RU" sz="2800" b="1" i="1" cap="none" spc="0" dirty="0" smtClean="0">
                <a:solidFill>
                  <a:srgbClr val="002060"/>
                </a:solidFill>
                <a:cs typeface="Arial" panose="020B0604020202020204" pitchFamily="34" charset="0"/>
              </a:rPr>
              <a:t>«Алгоритмическое раздолье для детей в Лукоморье». </a:t>
            </a:r>
          </a:p>
          <a:p>
            <a:pPr algn="ctr">
              <a:lnSpc>
                <a:spcPts val="3360"/>
              </a:lnSpc>
              <a:spcBef>
                <a:spcPts val="0"/>
              </a:spcBef>
              <a:spcAft>
                <a:spcPts val="0"/>
              </a:spcAft>
            </a:pPr>
            <a:r>
              <a:rPr lang="ru-RU" sz="2800" b="1" i="1" cap="none" spc="0" dirty="0" smtClean="0">
                <a:solidFill>
                  <a:srgbClr val="002060"/>
                </a:solidFill>
                <a:cs typeface="Arial" panose="020B0604020202020204" pitchFamily="34" charset="0"/>
              </a:rPr>
              <a:t>Формирование алгоритмических умений у старших дошкольников с помощью современных игровых образовательных комплектов</a:t>
            </a:r>
            <a:endParaRPr lang="ru-RU" sz="2800" b="1" i="1" cap="none" spc="0" dirty="0">
              <a:solidFill>
                <a:srgbClr val="002060"/>
              </a:solidFill>
              <a:cs typeface="Arial" panose="020B0604020202020204" pitchFamily="34" charset="0"/>
            </a:endParaRPr>
          </a:p>
        </p:txBody>
      </p:sp>
      <p:sp>
        <p:nvSpPr>
          <p:cNvPr id="10" name="Заголовок 1"/>
          <p:cNvSpPr txBox="1">
            <a:spLocks/>
          </p:cNvSpPr>
          <p:nvPr/>
        </p:nvSpPr>
        <p:spPr>
          <a:xfrm>
            <a:off x="3615508" y="5205054"/>
            <a:ext cx="7946572" cy="15385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1600" b="1" dirty="0" smtClean="0">
                <a:latin typeface="+mn-lt"/>
                <a:cs typeface="Arial" panose="020B0604020202020204" pitchFamily="34" charset="0"/>
              </a:rPr>
              <a:t>2022-2023 г.г</a:t>
            </a:r>
            <a:br>
              <a:rPr lang="ru-RU" sz="1600" b="1" dirty="0" smtClean="0">
                <a:latin typeface="+mn-lt"/>
                <a:cs typeface="Arial" panose="020B0604020202020204" pitchFamily="34" charset="0"/>
              </a:rPr>
            </a:br>
            <a:endParaRPr lang="ru-RU" sz="1600" b="1" dirty="0">
              <a:latin typeface="+mn-lt"/>
              <a:cs typeface="Arial" panose="020B0604020202020204" pitchFamily="34" charset="0"/>
            </a:endParaRPr>
          </a:p>
        </p:txBody>
      </p:sp>
      <p:pic>
        <p:nvPicPr>
          <p:cNvPr id="1030" name="Picture 6" descr="https://sun9-61.userapi.com/impg/y2DnkOG8Z4piMlbYwyF5qx-q93grSwtjakh_bw/-pksIrbk4bs.jpg?size=960x960&amp;quality=95&amp;sign=27f0ced4215d9ff625cc61c4652437bc&amp;c_uniq_tag=eWg7HQhjw3C5qVndl4B8XJ8teneXqHGtd29gmd3Br7U&amp;type=alb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54080" y="101601"/>
            <a:ext cx="1016000" cy="1016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359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117636591"/>
              </p:ext>
            </p:extLst>
          </p:nvPr>
        </p:nvGraphicFramePr>
        <p:xfrm>
          <a:off x="429491" y="715621"/>
          <a:ext cx="11568546" cy="5916572"/>
        </p:xfrm>
        <a:graphic>
          <a:graphicData uri="http://schemas.openxmlformats.org/drawingml/2006/table">
            <a:tbl>
              <a:tblPr firstRow="1" firstCol="1" bandRow="1">
                <a:tableStyleId>{3B4B98B0-60AC-42C2-AFA5-B58CD77FA1E5}</a:tableStyleId>
              </a:tblPr>
              <a:tblGrid>
                <a:gridCol w="5783654">
                  <a:extLst>
                    <a:ext uri="{9D8B030D-6E8A-4147-A177-3AD203B41FA5}">
                      <a16:colId xmlns:a16="http://schemas.microsoft.com/office/drawing/2014/main" val="4106121180"/>
                    </a:ext>
                  </a:extLst>
                </a:gridCol>
                <a:gridCol w="5784892">
                  <a:extLst>
                    <a:ext uri="{9D8B030D-6E8A-4147-A177-3AD203B41FA5}">
                      <a16:colId xmlns:a16="http://schemas.microsoft.com/office/drawing/2014/main" val="18888074"/>
                    </a:ext>
                  </a:extLst>
                </a:gridCol>
              </a:tblGrid>
              <a:tr h="295761">
                <a:tc gridSpan="2">
                  <a:txBody>
                    <a:bodyPr/>
                    <a:lstStyle/>
                    <a:p>
                      <a:pPr algn="ctr"/>
                      <a:r>
                        <a:rPr lang="ru-RU" sz="1400" b="1" kern="1200" dirty="0" smtClean="0">
                          <a:solidFill>
                            <a:schemeClr val="tx1"/>
                          </a:solidFill>
                          <a:effectLst/>
                          <a:latin typeface="+mn-lt"/>
                          <a:ea typeface="+mn-ea"/>
                          <a:cs typeface="+mn-cs"/>
                        </a:rPr>
                        <a:t>Образовательные задачи в реализации ОО «Социально-коммуникативное развитие» для интеграции в образовательном процессе по развитию алгоритмических умений у старших дошкольников </a:t>
                      </a:r>
                      <a:r>
                        <a:rPr lang="ru-RU" sz="1400" b="1" kern="1200" baseline="0" dirty="0" smtClean="0">
                          <a:solidFill>
                            <a:schemeClr val="tx1"/>
                          </a:solidFill>
                          <a:effectLst/>
                          <a:latin typeface="+mn-lt"/>
                          <a:ea typeface="+mn-ea"/>
                          <a:cs typeface="+mn-cs"/>
                        </a:rPr>
                        <a:t> </a:t>
                      </a:r>
                      <a:r>
                        <a:rPr lang="ru-RU" sz="1400" b="1" kern="1200" dirty="0" smtClean="0">
                          <a:solidFill>
                            <a:schemeClr val="tx1"/>
                          </a:solidFill>
                          <a:effectLst/>
                          <a:latin typeface="+mn-lt"/>
                          <a:ea typeface="+mn-ea"/>
                          <a:cs typeface="+mn-cs"/>
                        </a:rPr>
                        <a:t>(с</a:t>
                      </a:r>
                      <a:r>
                        <a:rPr lang="ru-RU" sz="1400" dirty="0" smtClean="0"/>
                        <a:t>амообслуживание и элементарный бытовой труд</a:t>
                      </a:r>
                      <a:r>
                        <a:rPr lang="ru-RU" sz="1400" b="1" kern="1200" dirty="0" smtClean="0">
                          <a:solidFill>
                            <a:schemeClr val="tx1"/>
                          </a:solidFill>
                          <a:effectLst/>
                          <a:latin typeface="+mn-lt"/>
                          <a:ea typeface="+mn-ea"/>
                          <a:cs typeface="+mn-cs"/>
                        </a:rPr>
                        <a:t>)</a:t>
                      </a:r>
                      <a:endParaRPr lang="ru-RU" sz="8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hMerge="1">
                  <a:txBody>
                    <a:bodyPr/>
                    <a:lstStyle/>
                    <a:p>
                      <a:endParaRPr lang="ru-RU"/>
                    </a:p>
                  </a:txBody>
                  <a:tcPr/>
                </a:tc>
                <a:extLst>
                  <a:ext uri="{0D108BD9-81ED-4DB2-BD59-A6C34878D82A}">
                    <a16:rowId xmlns:a16="http://schemas.microsoft.com/office/drawing/2014/main" val="2179407941"/>
                  </a:ext>
                </a:extLst>
              </a:tr>
              <a:tr h="239676">
                <a:tc>
                  <a:txBody>
                    <a:bodyPr/>
                    <a:lstStyle/>
                    <a:p>
                      <a:pPr algn="ctr">
                        <a:lnSpc>
                          <a:spcPct val="107000"/>
                        </a:lnSpc>
                        <a:spcAft>
                          <a:spcPts val="0"/>
                        </a:spcAft>
                      </a:pPr>
                      <a:r>
                        <a:rPr lang="ru-RU" sz="1400" b="0" dirty="0" smtClean="0">
                          <a:effectLst/>
                        </a:rPr>
                        <a:t>5-6 </a:t>
                      </a:r>
                      <a:r>
                        <a:rPr lang="ru-RU" sz="1400" b="0" dirty="0">
                          <a:effectLst/>
                        </a:rPr>
                        <a:t>лет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endParaRPr lang="ru-RU" dirty="0"/>
                    </a:p>
                  </a:txBody>
                  <a:tcPr marL="26717" marR="26717" marT="0" marB="0"/>
                </a:tc>
                <a:extLst>
                  <a:ext uri="{0D108BD9-81ED-4DB2-BD59-A6C34878D82A}">
                    <a16:rowId xmlns:a16="http://schemas.microsoft.com/office/drawing/2014/main" val="2336717860"/>
                  </a:ext>
                </a:extLst>
              </a:tr>
              <a:tr h="5215532">
                <a:tc gridSpan="2">
                  <a:txBody>
                    <a:bodyPr/>
                    <a:lstStyle/>
                    <a:p>
                      <a:pPr indent="457200"/>
                      <a:r>
                        <a:rPr lang="ru-RU" sz="1400" b="0" i="1" u="sng" kern="1200" dirty="0" smtClean="0">
                          <a:solidFill>
                            <a:schemeClr val="tx1"/>
                          </a:solidFill>
                          <a:effectLst/>
                          <a:latin typeface="+mn-lt"/>
                          <a:ea typeface="+mn-ea"/>
                          <a:cs typeface="+mn-cs"/>
                        </a:rPr>
                        <a:t>Развитие навыков самообслуживания</a:t>
                      </a:r>
                      <a:endParaRPr lang="ru-RU" sz="1400" b="0" kern="1200" dirty="0" smtClean="0">
                        <a:solidFill>
                          <a:schemeClr val="tx1"/>
                        </a:solidFill>
                        <a:effectLst/>
                        <a:latin typeface="+mn-lt"/>
                        <a:ea typeface="+mn-ea"/>
                        <a:cs typeface="+mn-cs"/>
                      </a:endParaRPr>
                    </a:p>
                    <a:p>
                      <a:pPr marL="285750" lvl="0" indent="457200">
                        <a:buFont typeface="Arial" panose="020B0604020202020204" pitchFamily="34" charset="0"/>
                        <a:buChar char="•"/>
                      </a:pPr>
                      <a:r>
                        <a:rPr lang="ru-RU" sz="1400" b="0" kern="1200" dirty="0" smtClean="0">
                          <a:solidFill>
                            <a:schemeClr val="tx1"/>
                          </a:solidFill>
                          <a:effectLst/>
                          <a:latin typeface="+mn-lt"/>
                          <a:ea typeface="+mn-ea"/>
                          <a:cs typeface="+mn-cs"/>
                        </a:rPr>
                        <a:t>Закреплять </a:t>
                      </a:r>
                      <a:r>
                        <a:rPr lang="ru-RU" sz="1400" b="0" u="sng" kern="1200" dirty="0" smtClean="0">
                          <a:solidFill>
                            <a:schemeClr val="tx1"/>
                          </a:solidFill>
                          <a:effectLst/>
                          <a:latin typeface="+mn-lt"/>
                          <a:ea typeface="+mn-ea"/>
                          <a:cs typeface="+mn-cs"/>
                        </a:rPr>
                        <a:t>алгоритм</a:t>
                      </a:r>
                      <a:r>
                        <a:rPr lang="ru-RU" sz="1400" b="0" kern="1200" dirty="0" smtClean="0">
                          <a:solidFill>
                            <a:schemeClr val="tx1"/>
                          </a:solidFill>
                          <a:effectLst/>
                          <a:latin typeface="+mn-lt"/>
                          <a:ea typeface="+mn-ea"/>
                          <a:cs typeface="+mn-cs"/>
                        </a:rPr>
                        <a:t> мытья рук и умывания. </a:t>
                      </a:r>
                    </a:p>
                    <a:p>
                      <a:pPr marL="285750" lvl="0" indent="457200">
                        <a:buFont typeface="Arial" panose="020B0604020202020204" pitchFamily="34" charset="0"/>
                        <a:buChar char="•"/>
                      </a:pPr>
                      <a:r>
                        <a:rPr lang="ru-RU" sz="1400" b="0" kern="1200" dirty="0" smtClean="0">
                          <a:solidFill>
                            <a:schemeClr val="tx1"/>
                          </a:solidFill>
                          <a:effectLst/>
                          <a:latin typeface="+mn-lt"/>
                          <a:ea typeface="+mn-ea"/>
                          <a:cs typeface="+mn-cs"/>
                        </a:rPr>
                        <a:t>Закреплять </a:t>
                      </a:r>
                      <a:r>
                        <a:rPr lang="ru-RU" sz="1400" b="0" u="sng" kern="1200" dirty="0" smtClean="0">
                          <a:solidFill>
                            <a:schemeClr val="tx1"/>
                          </a:solidFill>
                          <a:effectLst/>
                          <a:latin typeface="+mn-lt"/>
                          <a:ea typeface="+mn-ea"/>
                          <a:cs typeface="+mn-cs"/>
                        </a:rPr>
                        <a:t>алгоритм</a:t>
                      </a:r>
                      <a:r>
                        <a:rPr lang="ru-RU" sz="1400" b="0" kern="1200" dirty="0" smtClean="0">
                          <a:solidFill>
                            <a:schemeClr val="tx1"/>
                          </a:solidFill>
                          <a:effectLst/>
                          <a:latin typeface="+mn-lt"/>
                          <a:ea typeface="+mn-ea"/>
                          <a:cs typeface="+mn-cs"/>
                        </a:rPr>
                        <a:t> одевания и раздевания, ухода за обувью, соблюдения порядка в своем шкафу (раскладывать одежду в определенные места).</a:t>
                      </a:r>
                    </a:p>
                    <a:p>
                      <a:pPr indent="457200"/>
                      <a:r>
                        <a:rPr lang="ru-RU" sz="1400" b="0" i="1" u="sng" kern="1200" dirty="0" smtClean="0">
                          <a:solidFill>
                            <a:schemeClr val="tx1"/>
                          </a:solidFill>
                          <a:effectLst/>
                          <a:latin typeface="+mn-lt"/>
                          <a:ea typeface="+mn-ea"/>
                          <a:cs typeface="+mn-cs"/>
                        </a:rPr>
                        <a:t>Приобщение к труду</a:t>
                      </a:r>
                      <a:endParaRPr lang="ru-RU" sz="1400" b="0" kern="1200" dirty="0" smtClean="0">
                        <a:solidFill>
                          <a:schemeClr val="tx1"/>
                        </a:solidFill>
                        <a:effectLst/>
                        <a:latin typeface="+mn-lt"/>
                        <a:ea typeface="+mn-ea"/>
                        <a:cs typeface="+mn-cs"/>
                      </a:endParaRPr>
                    </a:p>
                    <a:p>
                      <a:pPr indent="457200"/>
                      <a:r>
                        <a:rPr lang="ru-RU" sz="1400" b="0" i="1" kern="1200" dirty="0" smtClean="0">
                          <a:solidFill>
                            <a:schemeClr val="tx1"/>
                          </a:solidFill>
                          <a:effectLst/>
                          <a:latin typeface="+mn-lt"/>
                          <a:ea typeface="+mn-ea"/>
                          <a:cs typeface="+mn-cs"/>
                        </a:rPr>
                        <a:t>Хозяйственно-бытовой труд</a:t>
                      </a:r>
                      <a:endParaRPr lang="ru-RU" sz="1400" b="0" kern="1200" dirty="0" smtClean="0">
                        <a:solidFill>
                          <a:schemeClr val="tx1"/>
                        </a:solidFill>
                        <a:effectLst/>
                        <a:latin typeface="+mn-lt"/>
                        <a:ea typeface="+mn-ea"/>
                        <a:cs typeface="+mn-cs"/>
                      </a:endParaRPr>
                    </a:p>
                    <a:p>
                      <a:pPr marL="285750" lvl="0" indent="457200">
                        <a:buFont typeface="Arial" panose="020B0604020202020204" pitchFamily="34" charset="0"/>
                        <a:buChar char="•"/>
                      </a:pPr>
                      <a:r>
                        <a:rPr lang="ru-RU" sz="1400" b="0" kern="1200" dirty="0" smtClean="0">
                          <a:solidFill>
                            <a:schemeClr val="tx1"/>
                          </a:solidFill>
                          <a:effectLst/>
                          <a:latin typeface="+mn-lt"/>
                          <a:ea typeface="+mn-ea"/>
                          <a:cs typeface="+mn-cs"/>
                        </a:rPr>
                        <a:t>Продолжать приобщать детей к доступной трудовой деятельности, воспитывать положительное отношение к труду, желание выполнять посильные трудовые поручения.</a:t>
                      </a:r>
                    </a:p>
                    <a:p>
                      <a:pPr marL="285750" lvl="0" indent="457200">
                        <a:buFont typeface="Arial" panose="020B0604020202020204" pitchFamily="34" charset="0"/>
                        <a:buChar char="•"/>
                      </a:pPr>
                      <a:r>
                        <a:rPr lang="ru-RU" sz="1400" b="0" kern="1200" dirty="0" smtClean="0">
                          <a:solidFill>
                            <a:schemeClr val="tx1"/>
                          </a:solidFill>
                          <a:effectLst/>
                          <a:latin typeface="+mn-lt"/>
                          <a:ea typeface="+mn-ea"/>
                          <a:cs typeface="+mn-cs"/>
                        </a:rPr>
                        <a:t>Разъяснять детям значимость их труда. </a:t>
                      </a:r>
                    </a:p>
                    <a:p>
                      <a:pPr marL="285750" lvl="0" indent="457200">
                        <a:buFont typeface="Arial" panose="020B0604020202020204" pitchFamily="34" charset="0"/>
                        <a:buChar char="•"/>
                      </a:pPr>
                      <a:r>
                        <a:rPr lang="ru-RU" sz="1400" b="0" kern="1200" dirty="0" smtClean="0">
                          <a:solidFill>
                            <a:schemeClr val="tx1"/>
                          </a:solidFill>
                          <a:effectLst/>
                          <a:latin typeface="+mn-lt"/>
                          <a:ea typeface="+mn-ea"/>
                          <a:cs typeface="+mn-cs"/>
                        </a:rPr>
                        <a:t>Воспитывать желание участвовать в совместной трудовой деятельности. </a:t>
                      </a:r>
                    </a:p>
                    <a:p>
                      <a:pPr marL="285750" lvl="0" indent="457200">
                        <a:buFont typeface="Arial" panose="020B0604020202020204" pitchFamily="34" charset="0"/>
                        <a:buChar char="•"/>
                      </a:pPr>
                      <a:r>
                        <a:rPr lang="ru-RU" sz="1400" b="0" kern="1200" dirty="0" smtClean="0">
                          <a:solidFill>
                            <a:schemeClr val="tx1"/>
                          </a:solidFill>
                          <a:effectLst/>
                          <a:latin typeface="+mn-lt"/>
                          <a:ea typeface="+mn-ea"/>
                          <a:cs typeface="+mn-cs"/>
                        </a:rPr>
                        <a:t>Формировать необходимые умения и навыки в разных видах труда и творчества посредством выполнения </a:t>
                      </a:r>
                      <a:r>
                        <a:rPr lang="ru-RU" sz="1400" b="0" u="sng" kern="1200" dirty="0" smtClean="0">
                          <a:solidFill>
                            <a:schemeClr val="tx1"/>
                          </a:solidFill>
                          <a:effectLst/>
                          <a:latin typeface="+mn-lt"/>
                          <a:ea typeface="+mn-ea"/>
                          <a:cs typeface="+mn-cs"/>
                        </a:rPr>
                        <a:t>алгоритма</a:t>
                      </a:r>
                      <a:r>
                        <a:rPr lang="ru-RU" sz="1400" b="0" kern="1200" dirty="0" smtClean="0">
                          <a:solidFill>
                            <a:schemeClr val="tx1"/>
                          </a:solidFill>
                          <a:effectLst/>
                          <a:latin typeface="+mn-lt"/>
                          <a:ea typeface="+mn-ea"/>
                          <a:cs typeface="+mn-cs"/>
                        </a:rPr>
                        <a:t> по поддержанию порядка в группе (протирать, мыть игрушки, строительный материал, ремонтировать книги, игрушки), по наведению порядка на участке детского сада (подметать и очищать дорожки от мусора, зимой – от снега, поливать песок в песочнице), </a:t>
                      </a:r>
                      <a:r>
                        <a:rPr lang="ru-RU" sz="1400" b="0" u="sng" kern="1200" dirty="0" smtClean="0">
                          <a:solidFill>
                            <a:schemeClr val="tx1"/>
                          </a:solidFill>
                          <a:effectLst/>
                          <a:latin typeface="+mn-lt"/>
                          <a:ea typeface="+mn-ea"/>
                          <a:cs typeface="+mn-cs"/>
                        </a:rPr>
                        <a:t>алгоритма</a:t>
                      </a:r>
                      <a:r>
                        <a:rPr lang="ru-RU" sz="1400" b="0" kern="1200" dirty="0" smtClean="0">
                          <a:solidFill>
                            <a:schemeClr val="tx1"/>
                          </a:solidFill>
                          <a:effectLst/>
                          <a:latin typeface="+mn-lt"/>
                          <a:ea typeface="+mn-ea"/>
                          <a:cs typeface="+mn-cs"/>
                        </a:rPr>
                        <a:t> для приучения детей самостоятельно убирать постель после сна, самостоятельно и добросовестно выполнять обязанности дежурных по столовой (сервировать стол, приводить его в порядок после еды); </a:t>
                      </a:r>
                      <a:r>
                        <a:rPr lang="ru-RU" sz="1400" b="0" u="sng" kern="1200" dirty="0" smtClean="0">
                          <a:solidFill>
                            <a:schemeClr val="tx1"/>
                          </a:solidFill>
                          <a:effectLst/>
                          <a:latin typeface="+mn-lt"/>
                          <a:ea typeface="+mn-ea"/>
                          <a:cs typeface="+mn-cs"/>
                        </a:rPr>
                        <a:t>алгоритма</a:t>
                      </a:r>
                      <a:r>
                        <a:rPr lang="ru-RU" sz="1400" b="0" kern="1200" dirty="0" smtClean="0">
                          <a:solidFill>
                            <a:schemeClr val="tx1"/>
                          </a:solidFill>
                          <a:effectLst/>
                          <a:latin typeface="+mn-lt"/>
                          <a:ea typeface="+mn-ea"/>
                          <a:cs typeface="+mn-cs"/>
                        </a:rPr>
                        <a:t> для совершенствования умения раскладывать подготовленные воспитателем материалы для занятий (принадлежности для деятельности) и  убирать их (мыть кисточки, розетки для красок, палитру, протирать столы).</a:t>
                      </a:r>
                    </a:p>
                    <a:p>
                      <a:pPr indent="457200"/>
                      <a:r>
                        <a:rPr lang="ru-RU" sz="1400" b="0" i="1" kern="1200" dirty="0" smtClean="0">
                          <a:solidFill>
                            <a:schemeClr val="tx1"/>
                          </a:solidFill>
                          <a:effectLst/>
                          <a:latin typeface="+mn-lt"/>
                          <a:ea typeface="+mn-ea"/>
                          <a:cs typeface="+mn-cs"/>
                        </a:rPr>
                        <a:t>Труд в природе</a:t>
                      </a:r>
                      <a:endParaRPr lang="ru-RU" sz="1400" b="0" kern="1200" dirty="0" smtClean="0">
                        <a:solidFill>
                          <a:schemeClr val="tx1"/>
                        </a:solidFill>
                        <a:effectLst/>
                        <a:latin typeface="+mn-lt"/>
                        <a:ea typeface="+mn-ea"/>
                        <a:cs typeface="+mn-cs"/>
                      </a:endParaRPr>
                    </a:p>
                    <a:p>
                      <a:pPr marL="285750" indent="457200">
                        <a:buFont typeface="Arial" panose="020B0604020202020204" pitchFamily="34" charset="0"/>
                        <a:buChar char="•"/>
                      </a:pPr>
                      <a:r>
                        <a:rPr lang="ru-RU" sz="1400" b="0" kern="1200" dirty="0" smtClean="0">
                          <a:solidFill>
                            <a:schemeClr val="tx1"/>
                          </a:solidFill>
                          <a:effectLst/>
                          <a:latin typeface="+mn-lt"/>
                          <a:ea typeface="+mn-ea"/>
                          <a:cs typeface="+mn-cs"/>
                        </a:rPr>
                        <a:t>Привлекать детей к посадке и уходу за растениями (в теплице на территории детского сад весной и летом: посев, рыхление, полив, сбор урожая) с опорой на </a:t>
                      </a:r>
                      <a:r>
                        <a:rPr lang="ru-RU" sz="1400" b="0" u="sng" kern="1200" dirty="0" smtClean="0">
                          <a:solidFill>
                            <a:schemeClr val="tx1"/>
                          </a:solidFill>
                          <a:effectLst/>
                          <a:latin typeface="+mn-lt"/>
                          <a:ea typeface="+mn-ea"/>
                          <a:cs typeface="+mn-cs"/>
                        </a:rPr>
                        <a:t>алгоритм</a:t>
                      </a:r>
                      <a:r>
                        <a:rPr lang="ru-RU" sz="1400" b="0" kern="1200" dirty="0" smtClean="0">
                          <a:solidFill>
                            <a:schemeClr val="tx1"/>
                          </a:solidFill>
                          <a:effectLst/>
                          <a:latin typeface="+mn-lt"/>
                          <a:ea typeface="+mn-ea"/>
                          <a:cs typeface="+mn-cs"/>
                        </a:rPr>
                        <a:t> трудовых действий.</a:t>
                      </a:r>
                    </a:p>
                    <a:p>
                      <a:pPr marL="285750" indent="457200">
                        <a:buFont typeface="Arial" panose="020B0604020202020204" pitchFamily="34" charset="0"/>
                        <a:buChar char="•"/>
                      </a:pPr>
                      <a:r>
                        <a:rPr lang="ru-RU" sz="1400" b="0" kern="1200" dirty="0" smtClean="0">
                          <a:solidFill>
                            <a:schemeClr val="tx1"/>
                          </a:solidFill>
                          <a:effectLst/>
                          <a:latin typeface="+mn-lt"/>
                          <a:ea typeface="+mn-ea"/>
                          <a:cs typeface="+mn-cs"/>
                        </a:rPr>
                        <a:t>Упражнять в выполнении построек из снега с опорой на </a:t>
                      </a:r>
                      <a:r>
                        <a:rPr lang="ru-RU" sz="1400" b="0" u="sng" kern="1200" dirty="0" smtClean="0">
                          <a:solidFill>
                            <a:schemeClr val="tx1"/>
                          </a:solidFill>
                          <a:effectLst/>
                          <a:latin typeface="+mn-lt"/>
                          <a:ea typeface="+mn-ea"/>
                          <a:cs typeface="+mn-cs"/>
                        </a:rPr>
                        <a:t>алгоритм</a:t>
                      </a:r>
                      <a:r>
                        <a:rPr lang="ru-RU" sz="1400" b="0" kern="1200" dirty="0" smtClean="0">
                          <a:solidFill>
                            <a:schemeClr val="tx1"/>
                          </a:solidFill>
                          <a:effectLst/>
                          <a:latin typeface="+mn-lt"/>
                          <a:ea typeface="+mn-ea"/>
                          <a:cs typeface="+mn-cs"/>
                        </a:rPr>
                        <a:t>.</a:t>
                      </a:r>
                    </a:p>
                    <a:p>
                      <a:pPr marL="285750" lvl="0" indent="457200">
                        <a:buFont typeface="Arial" panose="020B0604020202020204" pitchFamily="34" charset="0"/>
                        <a:buChar char="•"/>
                      </a:pPr>
                      <a:r>
                        <a:rPr lang="ru-RU" sz="1400" b="0" kern="1200" dirty="0" smtClean="0">
                          <a:solidFill>
                            <a:schemeClr val="tx1"/>
                          </a:solidFill>
                          <a:effectLst/>
                          <a:latin typeface="+mn-lt"/>
                          <a:ea typeface="+mn-ea"/>
                          <a:cs typeface="+mn-cs"/>
                        </a:rPr>
                        <a:t>Воспитывать самостоятельность и ответственность, умение доводить начатое дело до конца. </a:t>
                      </a:r>
                    </a:p>
                    <a:p>
                      <a:pPr marL="285750" indent="457200">
                        <a:buFont typeface="Arial" panose="020B0604020202020204" pitchFamily="34" charset="0"/>
                        <a:buChar char="•"/>
                      </a:pPr>
                      <a:r>
                        <a:rPr lang="ru-RU" sz="1400" b="0" kern="1200" dirty="0" smtClean="0">
                          <a:solidFill>
                            <a:schemeClr val="tx1"/>
                          </a:solidFill>
                          <a:effectLst/>
                          <a:latin typeface="+mn-lt"/>
                          <a:ea typeface="+mn-ea"/>
                          <a:cs typeface="+mn-cs"/>
                        </a:rPr>
                        <a:t>Прививать детям чувство благодарности к людям за их труд.</a:t>
                      </a:r>
                      <a:endParaRPr lang="ru-RU" sz="1100" b="0" dirty="0" smtClean="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ru-RU" dirty="0"/>
                    </a:p>
                  </a:txBody>
                  <a:tcPr marL="68580" marR="68580" marT="0" marB="0"/>
                </a:tc>
                <a:extLst>
                  <a:ext uri="{0D108BD9-81ED-4DB2-BD59-A6C34878D82A}">
                    <a16:rowId xmlns:a16="http://schemas.microsoft.com/office/drawing/2014/main" val="1633692177"/>
                  </a:ext>
                </a:extLst>
              </a:tr>
            </a:tbl>
          </a:graphicData>
        </a:graphic>
      </p:graphicFrame>
    </p:spTree>
    <p:extLst>
      <p:ext uri="{BB962C8B-B14F-4D97-AF65-F5344CB8AC3E}">
        <p14:creationId xmlns:p14="http://schemas.microsoft.com/office/powerpoint/2010/main" val="1356710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КОНТИНГЕНТ ОБУЧАЮЩИХСЯ С ОВЗ"/>
          <p:cNvSpPr txBox="1">
            <a:spLocks noChangeArrowheads="1"/>
          </p:cNvSpPr>
          <p:nvPr/>
        </p:nvSpPr>
        <p:spPr bwMode="auto">
          <a:xfrm>
            <a:off x="1163524" y="859219"/>
            <a:ext cx="11028476" cy="523220"/>
          </a:xfrm>
          <a:prstGeom prst="rect">
            <a:avLst/>
          </a:prstGeom>
          <a:noFill/>
          <a:ln w="12700">
            <a:noFill/>
            <a:miter lim="400000"/>
            <a:headEnd/>
            <a:tailEnd/>
          </a:ln>
        </p:spPr>
        <p:txBody>
          <a:bodyPr wrap="square" lIns="45719" rIns="45719">
            <a:spAutoFit/>
          </a:bodyPr>
          <a:lstStyle/>
          <a:p>
            <a:pPr eaLnBrk="1"/>
            <a:r>
              <a:rPr lang="ru-RU" altLang="ru-RU" sz="2800" b="1" dirty="0">
                <a:solidFill>
                  <a:srgbClr val="2E5C8E"/>
                </a:solidFill>
              </a:rPr>
              <a:t>Д</a:t>
            </a:r>
            <a:r>
              <a:rPr lang="ru-RU" altLang="ru-RU" sz="2800" b="1" dirty="0" smtClean="0">
                <a:solidFill>
                  <a:srgbClr val="2E5C8E"/>
                </a:solidFill>
              </a:rPr>
              <a:t>ля чего развивать предпосылки 4 К в дошкольном детстве?</a:t>
            </a:r>
            <a:endParaRPr lang="ru-RU" altLang="ru-RU" sz="2800" b="1" dirty="0">
              <a:solidFill>
                <a:srgbClr val="2E5C8E"/>
              </a:solidFill>
            </a:endParaRPr>
          </a:p>
        </p:txBody>
      </p:sp>
      <p:sp>
        <p:nvSpPr>
          <p:cNvPr id="16" name="Заголовок 1"/>
          <p:cNvSpPr txBox="1">
            <a:spLocks/>
          </p:cNvSpPr>
          <p:nvPr/>
        </p:nvSpPr>
        <p:spPr>
          <a:xfrm>
            <a:off x="981679" y="2291042"/>
            <a:ext cx="10537372" cy="297542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lvl="0" indent="-342900" fontAlgn="base">
              <a:lnSpc>
                <a:spcPct val="150000"/>
              </a:lnSpc>
              <a:buFont typeface="Wingdings" panose="05000000000000000000" pitchFamily="2" charset="2"/>
              <a:buChar char="q"/>
            </a:pPr>
            <a:r>
              <a:rPr lang="ru-RU" sz="2000" b="1" i="1" dirty="0" smtClean="0">
                <a:latin typeface="+mn-lt"/>
              </a:rPr>
              <a:t>Новый </a:t>
            </a:r>
            <a:r>
              <a:rPr lang="ru-RU" sz="2000" b="1" i="1" dirty="0">
                <a:latin typeface="+mn-lt"/>
              </a:rPr>
              <a:t>«образ взрослости»: </a:t>
            </a:r>
            <a:r>
              <a:rPr lang="ru-RU" sz="2000" dirty="0">
                <a:latin typeface="+mn-lt"/>
              </a:rPr>
              <a:t>в современном мире для счастья и успешности нужны творческие способности, критическое мышление и умение взаимодействовать; </a:t>
            </a:r>
            <a:endParaRPr lang="ru-RU" sz="2000" dirty="0" smtClean="0">
              <a:latin typeface="+mn-lt"/>
            </a:endParaRPr>
          </a:p>
          <a:p>
            <a:pPr lvl="0" fontAlgn="base">
              <a:lnSpc>
                <a:spcPct val="150000"/>
              </a:lnSpc>
            </a:pPr>
            <a:endParaRPr lang="ru-RU" sz="2000" dirty="0">
              <a:latin typeface="+mn-lt"/>
            </a:endParaRPr>
          </a:p>
          <a:p>
            <a:pPr marL="342900" lvl="0" indent="-342900" fontAlgn="base">
              <a:lnSpc>
                <a:spcPct val="150000"/>
              </a:lnSpc>
              <a:buFont typeface="Wingdings" panose="05000000000000000000" pitchFamily="2" charset="2"/>
              <a:buChar char="q"/>
            </a:pPr>
            <a:r>
              <a:rPr lang="ru-RU" sz="2000" b="1" i="1" dirty="0">
                <a:latin typeface="+mn-lt"/>
              </a:rPr>
              <a:t>Преемственность </a:t>
            </a:r>
            <a:r>
              <a:rPr lang="ru-RU" sz="2000" dirty="0">
                <a:latin typeface="+mn-lt"/>
              </a:rPr>
              <a:t>дошкольного образования и общего образования,  успешная адаптация к школьному обучению</a:t>
            </a:r>
            <a:r>
              <a:rPr lang="ru-RU" sz="2000" dirty="0" smtClean="0">
                <a:latin typeface="+mn-lt"/>
              </a:rPr>
              <a:t>;</a:t>
            </a:r>
          </a:p>
          <a:p>
            <a:pPr lvl="0" fontAlgn="base">
              <a:lnSpc>
                <a:spcPct val="150000"/>
              </a:lnSpc>
            </a:pPr>
            <a:endParaRPr lang="ru-RU" sz="2000" dirty="0">
              <a:latin typeface="+mn-lt"/>
            </a:endParaRPr>
          </a:p>
          <a:p>
            <a:pPr marL="342900" indent="-342900">
              <a:lnSpc>
                <a:spcPct val="150000"/>
              </a:lnSpc>
              <a:buFont typeface="Wingdings" panose="05000000000000000000" pitchFamily="2" charset="2"/>
              <a:buChar char="q"/>
            </a:pPr>
            <a:r>
              <a:rPr lang="ru-RU" sz="2000" b="1" i="1" dirty="0">
                <a:latin typeface="+mn-lt"/>
              </a:rPr>
              <a:t>Сензитивный период  </a:t>
            </a:r>
            <a:r>
              <a:rPr lang="ru-RU" sz="2000" dirty="0">
                <a:latin typeface="+mn-lt"/>
              </a:rPr>
              <a:t>развития в старшем дошкольном возрасте (мышление, воображение, навыков взаимодействия, самооценка).</a:t>
            </a:r>
            <a:endParaRPr lang="ru-RU" sz="2000" dirty="0">
              <a:latin typeface="+mn-lt"/>
              <a:cs typeface="Arial" panose="020B0604020202020204" pitchFamily="34" charset="0"/>
            </a:endParaRPr>
          </a:p>
        </p:txBody>
      </p:sp>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spTree>
    <p:extLst>
      <p:ext uri="{BB962C8B-B14F-4D97-AF65-F5344CB8AC3E}">
        <p14:creationId xmlns:p14="http://schemas.microsoft.com/office/powerpoint/2010/main" val="11392120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p:cNvGrpSpPr/>
          <p:nvPr/>
        </p:nvGrpSpPr>
        <p:grpSpPr>
          <a:xfrm>
            <a:off x="-2050009" y="-730769"/>
            <a:ext cx="14242009" cy="7588769"/>
            <a:chOff x="-2050009" y="-730769"/>
            <a:chExt cx="14242009" cy="7588769"/>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pSp>
          <p:nvGrpSpPr>
            <p:cNvPr id="6" name="Группа 5"/>
            <p:cNvGrpSpPr/>
            <p:nvPr/>
          </p:nvGrpSpPr>
          <p:grpSpPr>
            <a:xfrm>
              <a:off x="-2050009" y="-730769"/>
              <a:ext cx="7076540" cy="2298813"/>
              <a:chOff x="-1694837" y="370852"/>
              <a:chExt cx="7298265" cy="2482393"/>
            </a:xfrm>
          </p:grpSpPr>
          <p:pic>
            <p:nvPicPr>
              <p:cNvPr id="16" name="Рисунок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2339" y="1278182"/>
                <a:ext cx="623165" cy="667733"/>
              </a:xfrm>
              <a:prstGeom prst="rect">
                <a:avLst/>
              </a:prstGeom>
            </p:spPr>
          </p:pic>
          <p:sp>
            <p:nvSpPr>
              <p:cNvPr id="17" name="Прямоугольник 16"/>
              <p:cNvSpPr/>
              <p:nvPr/>
            </p:nvSpPr>
            <p:spPr>
              <a:xfrm>
                <a:off x="-1694837" y="370852"/>
                <a:ext cx="7298265" cy="2482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noAutofit/>
              </a:bodyPr>
              <a:lstStyle/>
              <a:p>
                <a:pPr algn="ctr"/>
                <a:r>
                  <a:rPr lang="ru-RU" sz="1600" b="1" dirty="0" smtClean="0">
                    <a:solidFill>
                      <a:schemeClr val="accent1">
                        <a:lumMod val="75000"/>
                      </a:schemeClr>
                    </a:solidFill>
                  </a:rPr>
                  <a:t>ДЕТСКИЙ САД</a:t>
                </a:r>
              </a:p>
              <a:p>
                <a:pPr algn="ctr"/>
                <a:r>
                  <a:rPr lang="ru-RU" sz="1600" b="1" dirty="0" smtClean="0">
                    <a:solidFill>
                      <a:schemeClr val="accent1">
                        <a:lumMod val="75000"/>
                      </a:schemeClr>
                    </a:solidFill>
                  </a:rPr>
                  <a:t>«ЛУКОМОРЬЕ»</a:t>
                </a:r>
                <a:endParaRPr lang="ru-RU" sz="1600" b="1" dirty="0">
                  <a:solidFill>
                    <a:schemeClr val="accent1">
                      <a:lumMod val="75000"/>
                    </a:schemeClr>
                  </a:solidFill>
                </a:endParaRPr>
              </a:p>
            </p:txBody>
          </p:sp>
        </p:grpSp>
        <p:sp>
          <p:nvSpPr>
            <p:cNvPr id="7" name="Прямоугольник 6"/>
            <p:cNvSpPr/>
            <p:nvPr/>
          </p:nvSpPr>
          <p:spPr>
            <a:xfrm>
              <a:off x="52078" y="2923391"/>
              <a:ext cx="3627280" cy="101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solidFill>
                    <a:schemeClr val="bg1"/>
                  </a:solidFill>
                  <a:latin typeface="Times New Roman" panose="02020603050405020304" pitchFamily="18" charset="0"/>
                  <a:cs typeface="Times New Roman" panose="02020603050405020304" pitchFamily="18" charset="0"/>
                </a:rPr>
                <a:t>Адрес: </a:t>
              </a:r>
              <a:r>
                <a:rPr lang="ru-RU" b="1" dirty="0" smtClean="0">
                  <a:latin typeface="Times New Roman" panose="02020603050405020304" pitchFamily="18" charset="0"/>
                  <a:cs typeface="Times New Roman" panose="02020603050405020304" pitchFamily="18" charset="0"/>
                </a:rPr>
                <a:t>443085</a:t>
              </a:r>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п. </a:t>
              </a:r>
              <a:r>
                <a:rPr lang="ru-RU" b="1" dirty="0">
                  <a:latin typeface="Times New Roman" panose="02020603050405020304" pitchFamily="18" charset="0"/>
                  <a:cs typeface="Times New Roman" panose="02020603050405020304" pitchFamily="18" charset="0"/>
                </a:rPr>
                <a:t>Придорожный, микрорайон «Южный город», Николаевский проспект, дом 48</a:t>
              </a:r>
              <a:r>
                <a:rPr lang="ru-RU" dirty="0">
                  <a:latin typeface="Times New Roman" panose="02020603050405020304" pitchFamily="18" charset="0"/>
                  <a:cs typeface="Times New Roman" panose="02020603050405020304" pitchFamily="18" charset="0"/>
                </a:rPr>
                <a:t>.</a:t>
              </a:r>
              <a:r>
                <a:rPr lang="ru-RU" dirty="0" smtClean="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52078" y="3807823"/>
              <a:ext cx="3357288" cy="8103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latin typeface="Times New Roman" panose="02020603050405020304" pitchFamily="18" charset="0"/>
                  <a:cs typeface="Times New Roman" panose="02020603050405020304" pitchFamily="18" charset="0"/>
                </a:rPr>
                <a:t>      тел</a:t>
              </a:r>
              <a:r>
                <a:rPr lang="ru-RU" sz="1400" dirty="0" smtClean="0">
                  <a:latin typeface="Times New Roman" panose="02020603050405020304" pitchFamily="18" charset="0"/>
                  <a:cs typeface="Times New Roman" panose="02020603050405020304" pitchFamily="18" charset="0"/>
                </a:rPr>
                <a:t>.</a:t>
              </a:r>
              <a:r>
                <a:rPr lang="ru-RU" b="1" dirty="0"/>
                <a:t> </a:t>
              </a:r>
              <a:r>
                <a:rPr lang="ru-RU" b="1" dirty="0">
                  <a:latin typeface="Times New Roman" panose="02020603050405020304" pitchFamily="18" charset="0"/>
                  <a:cs typeface="Times New Roman" panose="02020603050405020304" pitchFamily="18" charset="0"/>
                </a:rPr>
                <a:t>8(846) 250-07-62 </a:t>
              </a:r>
              <a:endParaRPr lang="ru-RU" b="1" dirty="0" smtClean="0">
                <a:latin typeface="Times New Roman" panose="02020603050405020304" pitchFamily="18" charset="0"/>
                <a:cs typeface="Times New Roman" panose="02020603050405020304" pitchFamily="18" charset="0"/>
              </a:endParaRPr>
            </a:p>
            <a:p>
              <a:pPr algn="just"/>
              <a:r>
                <a:rPr lang="ru-RU" b="1"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8(846) 205-07-63 </a:t>
              </a:r>
              <a:r>
                <a:rPr lang="ru-RU" dirty="0" smtClean="0">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 </a:t>
              </a:r>
              <a:endParaRPr lang="ru-RU" dirty="0">
                <a:solidFill>
                  <a:schemeClr val="bg1"/>
                </a:solidFill>
                <a:latin typeface="Times New Roman" panose="02020603050405020304" pitchFamily="18" charset="0"/>
                <a:cs typeface="Times New Roman" panose="02020603050405020304" pitchFamily="18" charset="0"/>
              </a:endParaRPr>
            </a:p>
          </p:txBody>
        </p:sp>
        <p:sp>
          <p:nvSpPr>
            <p:cNvPr id="9" name="Шеврон 8"/>
            <p:cNvSpPr/>
            <p:nvPr/>
          </p:nvSpPr>
          <p:spPr>
            <a:xfrm>
              <a:off x="103579" y="4014728"/>
              <a:ext cx="302116" cy="15675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Прямоугольник 9"/>
            <p:cNvSpPr/>
            <p:nvPr/>
          </p:nvSpPr>
          <p:spPr>
            <a:xfrm>
              <a:off x="71672" y="5190940"/>
              <a:ext cx="3357288" cy="366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Официальный сайт</a:t>
              </a:r>
            </a:p>
            <a:p>
              <a:pPr algn="just" fontAlgn="base"/>
              <a:r>
                <a:rPr lang="ru-RU" b="1"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ru-RU" dirty="0" smtClean="0">
                  <a:solidFill>
                    <a:schemeClr val="bg1"/>
                  </a:solidFill>
                  <a:latin typeface="Times New Roman" panose="02020603050405020304" pitchFamily="18" charset="0"/>
                  <a:cs typeface="Times New Roman" panose="02020603050405020304" pitchFamily="18" charset="0"/>
                </a:rPr>
                <a:t> </a:t>
              </a:r>
              <a:r>
                <a:rPr lang="en-US" sz="1200" b="1" dirty="0">
                  <a:latin typeface="Times New Roman" panose="02020603050405020304" pitchFamily="18" charset="0"/>
                  <a:cs typeface="Times New Roman" panose="02020603050405020304" pitchFamily="18" charset="0"/>
                </a:rPr>
                <a:t>http://lukomorieug.minobr63.ru/wordpress/</a:t>
              </a:r>
              <a:endParaRPr lang="en-US" sz="1200" dirty="0">
                <a:latin typeface="Times New Roman" panose="02020603050405020304" pitchFamily="18" charset="0"/>
                <a:cs typeface="Times New Roman" panose="02020603050405020304" pitchFamily="18" charset="0"/>
              </a:endParaRPr>
            </a:p>
            <a:p>
              <a:r>
                <a:rPr lang="en-US" dirty="0" smtClean="0"/>
                <a:t/>
              </a:r>
              <a:br>
                <a:rPr lang="en-US" dirty="0" smtClean="0"/>
              </a:br>
              <a:endParaRPr lang="ru-RU" dirty="0">
                <a:solidFill>
                  <a:schemeClr val="bg1"/>
                </a:solidFill>
                <a:latin typeface="Times New Roman" panose="02020603050405020304" pitchFamily="18" charset="0"/>
                <a:cs typeface="Times New Roman" panose="02020603050405020304" pitchFamily="18" charset="0"/>
              </a:endParaRPr>
            </a:p>
          </p:txBody>
        </p:sp>
        <p:sp>
          <p:nvSpPr>
            <p:cNvPr id="11" name="Шеврон 10"/>
            <p:cNvSpPr/>
            <p:nvPr/>
          </p:nvSpPr>
          <p:spPr>
            <a:xfrm>
              <a:off x="71672" y="4878024"/>
              <a:ext cx="302116" cy="15675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2" name="Шеврон 11"/>
            <p:cNvSpPr/>
            <p:nvPr/>
          </p:nvSpPr>
          <p:spPr>
            <a:xfrm>
              <a:off x="99828" y="5920667"/>
              <a:ext cx="302116" cy="156754"/>
            </a:xfrm>
            <a:prstGeom prst="chevr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3" name="Прямоугольник 12"/>
            <p:cNvSpPr/>
            <p:nvPr/>
          </p:nvSpPr>
          <p:spPr>
            <a:xfrm>
              <a:off x="71672" y="5999044"/>
              <a:ext cx="2834640" cy="3669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Страница ВК</a:t>
              </a:r>
            </a:p>
            <a:p>
              <a:pPr algn="just"/>
              <a:r>
                <a:rPr lang="en-US" sz="1400" dirty="0" smtClean="0">
                  <a:latin typeface="Times New Roman" panose="02020603050405020304" pitchFamily="18" charset="0"/>
                  <a:cs typeface="Times New Roman" panose="02020603050405020304" pitchFamily="18" charset="0"/>
                </a:rPr>
                <a:t>https://vk.com/lukomorieug</a:t>
              </a:r>
              <a:r>
                <a:rPr lang="ru-RU" sz="1400" dirty="0" smtClean="0">
                  <a:latin typeface="Times New Roman" panose="02020603050405020304" pitchFamily="18" charset="0"/>
                  <a:cs typeface="Times New Roman" panose="02020603050405020304" pitchFamily="18" charset="0"/>
                </a:rPr>
                <a:t>  </a:t>
              </a:r>
              <a:r>
                <a:rPr lang="ru-RU" sz="1400" dirty="0" smtClean="0">
                  <a:solidFill>
                    <a:schemeClr val="bg1"/>
                  </a:solidFill>
                  <a:latin typeface="Times New Roman" panose="02020603050405020304" pitchFamily="18" charset="0"/>
                  <a:cs typeface="Times New Roman" panose="02020603050405020304" pitchFamily="18" charset="0"/>
                </a:rPr>
                <a:t> </a:t>
              </a:r>
              <a:r>
                <a:rPr lang="en-US" sz="1400" dirty="0" smtClean="0"/>
                <a:t/>
              </a:r>
              <a:br>
                <a:rPr lang="en-US" sz="1400" dirty="0" smtClean="0"/>
              </a:br>
              <a:endParaRPr lang="ru-RU" sz="1400" dirty="0">
                <a:solidFill>
                  <a:schemeClr val="bg1"/>
                </a:solidFill>
                <a:latin typeface="Times New Roman" panose="02020603050405020304" pitchFamily="18" charset="0"/>
                <a:cs typeface="Times New Roman" panose="02020603050405020304" pitchFamily="18" charset="0"/>
              </a:endParaRPr>
            </a:p>
          </p:txBody>
        </p:sp>
        <p:pic>
          <p:nvPicPr>
            <p:cNvPr id="14" name="Picture 2" descr="http://qrcoder.ru/code/?https%3A%2F%2Fvk.com%2Flukomorieug&amp;4&amp;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32511" y="5442480"/>
              <a:ext cx="698639" cy="69864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qrcoder.ru/code/?https%3A%2F%2Flukomorieug.minobr63.ru%2Fwordpress%2F%3Fpage_id%3D114&amp;4&amp;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81589" y="4385262"/>
              <a:ext cx="727777" cy="727777"/>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Прямоугольник 17"/>
          <p:cNvSpPr/>
          <p:nvPr/>
        </p:nvSpPr>
        <p:spPr>
          <a:xfrm>
            <a:off x="-391358" y="1612087"/>
            <a:ext cx="4244159" cy="646331"/>
          </a:xfrm>
          <a:prstGeom prst="rect">
            <a:avLst/>
          </a:prstGeom>
        </p:spPr>
        <p:txBody>
          <a:bodyPr wrap="square">
            <a:spAutoFit/>
          </a:bodyPr>
          <a:lstStyle/>
          <a:p>
            <a:pPr algn="ctr">
              <a:spcBef>
                <a:spcPts val="0"/>
              </a:spcBef>
              <a:spcAft>
                <a:spcPts val="0"/>
              </a:spcAft>
            </a:pPr>
            <a:r>
              <a:rPr lang="ru-RU" b="1" i="1" dirty="0">
                <a:solidFill>
                  <a:srgbClr val="FFCC00"/>
                </a:solidFill>
                <a:cs typeface="Arial" panose="020B0604020202020204" pitchFamily="34" charset="0"/>
              </a:rPr>
              <a:t>«Алгоритмическое раздолье </a:t>
            </a:r>
            <a:endParaRPr lang="ru-RU" b="1" i="1" dirty="0" smtClean="0">
              <a:solidFill>
                <a:srgbClr val="FFCC00"/>
              </a:solidFill>
              <a:cs typeface="Arial" panose="020B0604020202020204" pitchFamily="34" charset="0"/>
            </a:endParaRPr>
          </a:p>
          <a:p>
            <a:pPr algn="ctr">
              <a:spcBef>
                <a:spcPts val="0"/>
              </a:spcBef>
              <a:spcAft>
                <a:spcPts val="0"/>
              </a:spcAft>
            </a:pPr>
            <a:r>
              <a:rPr lang="ru-RU" b="1" i="1" dirty="0" smtClean="0">
                <a:solidFill>
                  <a:srgbClr val="FFCC00"/>
                </a:solidFill>
                <a:cs typeface="Arial" panose="020B0604020202020204" pitchFamily="34" charset="0"/>
              </a:rPr>
              <a:t>для </a:t>
            </a:r>
            <a:r>
              <a:rPr lang="ru-RU" b="1" i="1" dirty="0">
                <a:solidFill>
                  <a:srgbClr val="FFCC00"/>
                </a:solidFill>
                <a:cs typeface="Arial" panose="020B0604020202020204" pitchFamily="34" charset="0"/>
              </a:rPr>
              <a:t>детей в Лукоморье</a:t>
            </a:r>
            <a:r>
              <a:rPr lang="ru-RU" b="1" i="1" dirty="0" smtClean="0">
                <a:solidFill>
                  <a:srgbClr val="FFCC00"/>
                </a:solidFill>
                <a:cs typeface="Arial" panose="020B0604020202020204" pitchFamily="34" charset="0"/>
              </a:rPr>
              <a:t>» </a:t>
            </a:r>
            <a:endParaRPr lang="ru-RU" b="1" i="1" dirty="0">
              <a:solidFill>
                <a:srgbClr val="FFCC00"/>
              </a:solidFill>
              <a:cs typeface="Arial" panose="020B0604020202020204" pitchFamily="34" charset="0"/>
            </a:endParaRPr>
          </a:p>
        </p:txBody>
      </p:sp>
    </p:spTree>
    <p:extLst>
      <p:ext uri="{BB962C8B-B14F-4D97-AF65-F5344CB8AC3E}">
        <p14:creationId xmlns:p14="http://schemas.microsoft.com/office/powerpoint/2010/main" val="22428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89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82853" y="522579"/>
            <a:ext cx="5718629" cy="5308"/>
          </a:xfrm>
          <a:prstGeom prst="line">
            <a:avLst/>
          </a:prstGeom>
          <a:ln w="38100"/>
          <a:effectLst>
            <a:reflection blurRad="6350" stA="50000" endA="300" endPos="55500" dist="50800" dir="5400000" sy="-100000" algn="bl" rotWithShape="0"/>
          </a:effectLst>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85410" y="-45124"/>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8" name="Схема 27"/>
          <p:cNvGraphicFramePr/>
          <p:nvPr>
            <p:extLst>
              <p:ext uri="{D42A27DB-BD31-4B8C-83A1-F6EECF244321}">
                <p14:modId xmlns:p14="http://schemas.microsoft.com/office/powerpoint/2010/main" val="3038298247"/>
              </p:ext>
            </p:extLst>
          </p:nvPr>
        </p:nvGraphicFramePr>
        <p:xfrm>
          <a:off x="595745" y="615330"/>
          <a:ext cx="10806546" cy="52651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7480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Стрелка влево 18"/>
          <p:cNvSpPr/>
          <p:nvPr/>
        </p:nvSpPr>
        <p:spPr>
          <a:xfrm>
            <a:off x="3973516" y="6197600"/>
            <a:ext cx="8145912" cy="261257"/>
          </a:xfrm>
          <a:prstGeom prst="leftArrow">
            <a:avLst/>
          </a:prstGeom>
          <a:ln>
            <a:noFill/>
          </a:ln>
          <a:effectLst>
            <a:innerShdw blurRad="63500" dist="50800" dir="18900000">
              <a:prstClr val="black">
                <a:alpha val="50000"/>
              </a:prstClr>
            </a:innerShdw>
          </a:effectLst>
        </p:spPr>
        <p:style>
          <a:lnRef idx="3">
            <a:schemeClr val="lt1"/>
          </a:lnRef>
          <a:fillRef idx="1">
            <a:schemeClr val="accent5"/>
          </a:fillRef>
          <a:effectRef idx="1">
            <a:schemeClr val="accent5"/>
          </a:effectRef>
          <a:fontRef idx="minor">
            <a:schemeClr val="lt1"/>
          </a:fontRef>
        </p:style>
        <p:txBody>
          <a:bodyPr rtlCol="0" anchor="ctr"/>
          <a:lstStyle/>
          <a:p>
            <a:pPr algn="ctr"/>
            <a:endParaRPr lang="ru-RU"/>
          </a:p>
        </p:txBody>
      </p:sp>
      <p:sp>
        <p:nvSpPr>
          <p:cNvPr id="20" name="Стрелка вверх 19"/>
          <p:cNvSpPr/>
          <p:nvPr/>
        </p:nvSpPr>
        <p:spPr>
          <a:xfrm flipH="1">
            <a:off x="11584734" y="2189442"/>
            <a:ext cx="222798" cy="4586514"/>
          </a:xfrm>
          <a:prstGeom prst="upArrow">
            <a:avLst/>
          </a:prstGeom>
          <a:ln>
            <a:noFill/>
          </a:ln>
          <a:effectLst>
            <a:innerShdw blurRad="63500" dist="50800" dir="135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effectLst>
                <a:reflection blurRad="6350" stA="55000" endA="300" endPos="45500" dir="5400000" sy="-100000" algn="bl" rotWithShape="0"/>
              </a:effectLst>
            </a:endParaRPr>
          </a:p>
        </p:txBody>
      </p:sp>
      <p:sp>
        <p:nvSpPr>
          <p:cNvPr id="21" name="Стрелка вниз 20"/>
          <p:cNvSpPr/>
          <p:nvPr/>
        </p:nvSpPr>
        <p:spPr>
          <a:xfrm flipH="1">
            <a:off x="11865959" y="3161899"/>
            <a:ext cx="253468" cy="3614057"/>
          </a:xfrm>
          <a:prstGeom prst="downArrow">
            <a:avLst/>
          </a:prstGeom>
          <a:ln>
            <a:noFill/>
          </a:ln>
          <a:effectLst>
            <a:innerShdw blurRad="63500" dist="50800" dir="18900000">
              <a:prstClr val="black">
                <a:alpha val="50000"/>
              </a:prstClr>
            </a:innerShdw>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ru-RU"/>
          </a:p>
        </p:txBody>
      </p:sp>
      <p:sp>
        <p:nvSpPr>
          <p:cNvPr id="22" name="Стрелка влево 21"/>
          <p:cNvSpPr/>
          <p:nvPr/>
        </p:nvSpPr>
        <p:spPr>
          <a:xfrm flipH="1" flipV="1">
            <a:off x="5191727" y="6501291"/>
            <a:ext cx="6327324" cy="217713"/>
          </a:xfrm>
          <a:prstGeom prst="leftArrow">
            <a:avLst/>
          </a:prstGeom>
          <a:ln>
            <a:noFill/>
          </a:ln>
          <a:effectLst>
            <a:innerShdw blurRad="63500" dist="50800" dir="18900000">
              <a:prstClr val="black">
                <a:alpha val="50000"/>
              </a:prstClr>
            </a:inn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ru-RU"/>
          </a:p>
        </p:txBody>
      </p:sp>
      <p:cxnSp>
        <p:nvCxnSpPr>
          <p:cNvPr id="24" name="Прямая соединительная линия 23"/>
          <p:cNvCxnSpPr/>
          <p:nvPr/>
        </p:nvCxnSpPr>
        <p:spPr>
          <a:xfrm flipV="1">
            <a:off x="6379028" y="460116"/>
            <a:ext cx="5718629" cy="5308"/>
          </a:xfrm>
          <a:prstGeom prst="line">
            <a:avLst/>
          </a:prstGeom>
          <a:ln w="38100"/>
          <a:effectLst>
            <a:softEdge rad="12700"/>
          </a:effectLst>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85410" y="-63826"/>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677946988"/>
              </p:ext>
            </p:extLst>
          </p:nvPr>
        </p:nvGraphicFramePr>
        <p:xfrm>
          <a:off x="964217" y="1059056"/>
          <a:ext cx="10266216" cy="4672198"/>
        </p:xfrm>
        <a:graphic>
          <a:graphicData uri="http://schemas.openxmlformats.org/drawingml/2006/table">
            <a:tbl>
              <a:tblPr firstRow="1" firstCol="1" bandRow="1">
                <a:tableStyleId>{5940675A-B579-460E-94D1-54222C63F5DA}</a:tableStyleId>
              </a:tblPr>
              <a:tblGrid>
                <a:gridCol w="1636482">
                  <a:extLst>
                    <a:ext uri="{9D8B030D-6E8A-4147-A177-3AD203B41FA5}">
                      <a16:colId xmlns:a16="http://schemas.microsoft.com/office/drawing/2014/main" val="3344885763"/>
                    </a:ext>
                  </a:extLst>
                </a:gridCol>
                <a:gridCol w="1672434">
                  <a:extLst>
                    <a:ext uri="{9D8B030D-6E8A-4147-A177-3AD203B41FA5}">
                      <a16:colId xmlns:a16="http://schemas.microsoft.com/office/drawing/2014/main" val="883830991"/>
                    </a:ext>
                  </a:extLst>
                </a:gridCol>
                <a:gridCol w="1976640">
                  <a:extLst>
                    <a:ext uri="{9D8B030D-6E8A-4147-A177-3AD203B41FA5}">
                      <a16:colId xmlns:a16="http://schemas.microsoft.com/office/drawing/2014/main" val="2852594891"/>
                    </a:ext>
                  </a:extLst>
                </a:gridCol>
                <a:gridCol w="1672434">
                  <a:extLst>
                    <a:ext uri="{9D8B030D-6E8A-4147-A177-3AD203B41FA5}">
                      <a16:colId xmlns:a16="http://schemas.microsoft.com/office/drawing/2014/main" val="1772183131"/>
                    </a:ext>
                  </a:extLst>
                </a:gridCol>
                <a:gridCol w="1672434">
                  <a:extLst>
                    <a:ext uri="{9D8B030D-6E8A-4147-A177-3AD203B41FA5}">
                      <a16:colId xmlns:a16="http://schemas.microsoft.com/office/drawing/2014/main" val="410859531"/>
                    </a:ext>
                  </a:extLst>
                </a:gridCol>
                <a:gridCol w="1635792">
                  <a:extLst>
                    <a:ext uri="{9D8B030D-6E8A-4147-A177-3AD203B41FA5}">
                      <a16:colId xmlns:a16="http://schemas.microsoft.com/office/drawing/2014/main" val="2211014327"/>
                    </a:ext>
                  </a:extLst>
                </a:gridCol>
              </a:tblGrid>
              <a:tr h="278699">
                <a:tc gridSpan="6">
                  <a:txBody>
                    <a:bodyPr/>
                    <a:lstStyle/>
                    <a:p>
                      <a:pPr algn="ctr" fontAlgn="base">
                        <a:spcAft>
                          <a:spcPts val="0"/>
                        </a:spcAft>
                      </a:pPr>
                      <a:r>
                        <a:rPr lang="ru-RU" sz="2000" b="1" dirty="0" smtClean="0">
                          <a:solidFill>
                            <a:schemeClr val="accent1">
                              <a:lumMod val="50000"/>
                            </a:schemeClr>
                          </a:solidFill>
                          <a:effectLst/>
                        </a:rPr>
                        <a:t>ИГРОВЫЕ ОБРАЗОВАТЕЛЬНЫЕ КОМПЛЕКТЫ</a:t>
                      </a:r>
                    </a:p>
                    <a:p>
                      <a:pPr algn="ctr" fontAlgn="base">
                        <a:spcAft>
                          <a:spcPts val="0"/>
                        </a:spcAft>
                      </a:pPr>
                      <a:endParaRPr lang="ru-RU" sz="2000"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713917580"/>
                  </a:ext>
                </a:extLst>
              </a:tr>
              <a:tr h="250829">
                <a:tc gridSpan="2">
                  <a:txBody>
                    <a:bodyPr/>
                    <a:lstStyle/>
                    <a:p>
                      <a:pPr algn="ctr" fontAlgn="base">
                        <a:spcAft>
                          <a:spcPts val="0"/>
                        </a:spcAft>
                      </a:pPr>
                      <a:r>
                        <a:rPr lang="ru-RU" sz="1800" kern="1200" dirty="0" smtClean="0">
                          <a:effectLst/>
                        </a:rPr>
                        <a:t>«»</a:t>
                      </a:r>
                      <a:endParaRPr lang="ru-RU" sz="1800" b="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tc>
                <a:tc hMerge="1">
                  <a:txBody>
                    <a:bodyPr/>
                    <a:lstStyle/>
                    <a:p>
                      <a:endParaRPr lang="ru-RU"/>
                    </a:p>
                  </a:txBody>
                  <a:tcPr/>
                </a:tc>
                <a:tc gridSpan="2">
                  <a:txBody>
                    <a:bodyPr/>
                    <a:lstStyle/>
                    <a:p>
                      <a:pPr algn="ctr" fontAlgn="base">
                        <a:spcAft>
                          <a:spcPts val="0"/>
                        </a:spcAft>
                      </a:pPr>
                      <a:r>
                        <a:rPr lang="ru-RU" sz="1800" kern="1200" dirty="0" smtClean="0">
                          <a:effectLst/>
                        </a:rPr>
                        <a:t>«»</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tc>
                <a:tc hMerge="1">
                  <a:txBody>
                    <a:bodyPr/>
                    <a:lstStyle/>
                    <a:p>
                      <a:endParaRPr lang="ru-RU"/>
                    </a:p>
                  </a:txBody>
                  <a:tcPr/>
                </a:tc>
                <a:tc gridSpan="2">
                  <a:txBody>
                    <a:bodyPr/>
                    <a:lstStyle/>
                    <a:p>
                      <a:pPr algn="ctr" fontAlgn="base">
                        <a:spcAft>
                          <a:spcPts val="0"/>
                        </a:spcAft>
                      </a:pPr>
                      <a:r>
                        <a:rPr lang="ru-RU" sz="1800" kern="1200" dirty="0" smtClean="0">
                          <a:effectLst/>
                        </a:rPr>
                        <a:t>«»</a:t>
                      </a:r>
                      <a:endPar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tc>
                <a:tc hMerge="1">
                  <a:txBody>
                    <a:bodyPr/>
                    <a:lstStyle/>
                    <a:p>
                      <a:endParaRPr lang="ru-RU"/>
                    </a:p>
                  </a:txBody>
                  <a:tcPr/>
                </a:tc>
                <a:extLst>
                  <a:ext uri="{0D108BD9-81ED-4DB2-BD59-A6C34878D82A}">
                    <a16:rowId xmlns:a16="http://schemas.microsoft.com/office/drawing/2014/main" val="4214921823"/>
                  </a:ext>
                </a:extLst>
              </a:tr>
              <a:tr h="250829">
                <a:tc gridSpan="5">
                  <a:txBody>
                    <a:bodyPr/>
                    <a:lstStyle/>
                    <a:p>
                      <a:pPr fontAlgn="base">
                        <a:spcAft>
                          <a:spcPts val="0"/>
                        </a:spcAft>
                      </a:pPr>
                      <a:r>
                        <a:rPr lang="ru-RU" sz="1800" b="1" i="1" kern="1200" dirty="0" smtClean="0">
                          <a:effectLst/>
                        </a:rPr>
                        <a:t>вводное</a:t>
                      </a:r>
                    </a:p>
                    <a:p>
                      <a:pPr fontAlgn="base">
                        <a:spcAft>
                          <a:spcPts val="0"/>
                        </a:spcAft>
                      </a:pPr>
                      <a:endPar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a:txBody>
                    <a:bodyPr/>
                    <a:lstStyle/>
                    <a:p>
                      <a:pPr fontAlgn="base">
                        <a:spcAft>
                          <a:spcPts val="0"/>
                        </a:spcAft>
                      </a:pPr>
                      <a:r>
                        <a:rPr lang="ru-RU" sz="1800" i="1" kern="1200" dirty="0">
                          <a:effectLst/>
                        </a:rPr>
                        <a:t> </a:t>
                      </a:r>
                      <a:endParaRPr lang="ru-RU" sz="18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tc>
                <a:extLst>
                  <a:ext uri="{0D108BD9-81ED-4DB2-BD59-A6C34878D82A}">
                    <a16:rowId xmlns:a16="http://schemas.microsoft.com/office/drawing/2014/main" val="4072538688"/>
                  </a:ext>
                </a:extLst>
              </a:tr>
              <a:tr h="222959">
                <a:tc>
                  <a:txBody>
                    <a:bodyPr/>
                    <a:lstStyle/>
                    <a:p>
                      <a:pPr algn="ctr" fontAlgn="base">
                        <a:spcAft>
                          <a:spcPts val="0"/>
                        </a:spcAft>
                      </a:pPr>
                      <a:r>
                        <a:rPr lang="ru-RU" sz="1600" i="1" kern="1200" dirty="0">
                          <a:effectLst/>
                        </a:rPr>
                        <a:t>Тема недели</a:t>
                      </a:r>
                      <a:endParaRPr lang="ru-RU" sz="16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algn="ctr" fontAlgn="base">
                        <a:spcAft>
                          <a:spcPts val="0"/>
                        </a:spcAft>
                      </a:pPr>
                      <a:r>
                        <a:rPr lang="ru-RU" sz="1600" i="1" kern="1200" dirty="0">
                          <a:effectLst/>
                        </a:rPr>
                        <a:t>Тема ОД </a:t>
                      </a:r>
                      <a:endParaRPr lang="ru-RU"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algn="ctr">
                        <a:spcAft>
                          <a:spcPts val="0"/>
                        </a:spcAft>
                      </a:pPr>
                      <a:r>
                        <a:rPr lang="ru-RU" sz="1600" i="1" dirty="0">
                          <a:effectLst/>
                        </a:rPr>
                        <a:t>Тема недели</a:t>
                      </a:r>
                      <a:endParaRPr lang="ru-RU"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algn="ctr">
                        <a:spcAft>
                          <a:spcPts val="0"/>
                        </a:spcAft>
                      </a:pPr>
                      <a:r>
                        <a:rPr lang="ru-RU" sz="1600" i="1" dirty="0">
                          <a:effectLst/>
                        </a:rPr>
                        <a:t>Тема ОД</a:t>
                      </a:r>
                      <a:endParaRPr lang="ru-RU"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algn="ctr">
                        <a:spcAft>
                          <a:spcPts val="0"/>
                        </a:spcAft>
                      </a:pPr>
                      <a:r>
                        <a:rPr lang="ru-RU" sz="1600" i="1" dirty="0">
                          <a:effectLst/>
                        </a:rPr>
                        <a:t>Тема недели</a:t>
                      </a:r>
                      <a:endParaRPr lang="ru-RU"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algn="ctr">
                        <a:spcAft>
                          <a:spcPts val="0"/>
                        </a:spcAft>
                      </a:pPr>
                      <a:r>
                        <a:rPr lang="ru-RU" sz="1600" i="1" dirty="0">
                          <a:effectLst/>
                        </a:rPr>
                        <a:t>Тема ОД</a:t>
                      </a:r>
                      <a:endParaRPr lang="ru-RU" sz="1600" b="1"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3943250469"/>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3927778834"/>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832701772"/>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3101970468"/>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998973391"/>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2737595106"/>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2487845612"/>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2494430426"/>
                  </a:ext>
                </a:extLst>
              </a:tr>
              <a:tr h="278699">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a:txBody>
                    <a:bodyPr/>
                    <a:lstStyle/>
                    <a:p>
                      <a:pPr fontAlgn="base">
                        <a:spcAft>
                          <a:spcPts val="0"/>
                        </a:spcAft>
                      </a:pPr>
                      <a:r>
                        <a:rPr lang="ru-RU" sz="2000" kern="1200">
                          <a:effectLst/>
                        </a:rPr>
                        <a:t> </a:t>
                      </a:r>
                      <a:endParaRPr lang="ru-RU"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tc>
                  <a:txBody>
                    <a:bodyPr/>
                    <a:lstStyle/>
                    <a:p>
                      <a:pPr fontAlgn="base">
                        <a:spcAft>
                          <a:spcPts val="0"/>
                        </a:spcAft>
                      </a:pPr>
                      <a:r>
                        <a:rPr lang="ru-RU" sz="2000" kern="1200" dirty="0">
                          <a:effectLst/>
                        </a:rPr>
                        <a:t> </a:t>
                      </a: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6">
                        <a:lumMod val="20000"/>
                        <a:lumOff val="80000"/>
                      </a:schemeClr>
                    </a:solidFill>
                  </a:tcPr>
                </a:tc>
                <a:extLst>
                  <a:ext uri="{0D108BD9-81ED-4DB2-BD59-A6C34878D82A}">
                    <a16:rowId xmlns:a16="http://schemas.microsoft.com/office/drawing/2014/main" val="1993084506"/>
                  </a:ext>
                </a:extLst>
              </a:tr>
              <a:tr h="557398">
                <a:tc gridSpan="6">
                  <a:txBody>
                    <a:bodyPr/>
                    <a:lstStyle/>
                    <a:p>
                      <a:pPr marL="0" marR="0" indent="0" algn="l" defTabSz="914400" rtl="0" eaLnBrk="1" fontAlgn="base" latinLnBrk="0" hangingPunct="1">
                        <a:lnSpc>
                          <a:spcPct val="100000"/>
                        </a:lnSpc>
                        <a:spcBef>
                          <a:spcPts val="0"/>
                        </a:spcBef>
                        <a:spcAft>
                          <a:spcPts val="0"/>
                        </a:spcAft>
                        <a:buClrTx/>
                        <a:buSzTx/>
                        <a:buFontTx/>
                        <a:buNone/>
                        <a:tabLst/>
                        <a:defRPr/>
                      </a:pPr>
                      <a:r>
                        <a:rPr lang="ru-RU" sz="2000" kern="1200" dirty="0">
                          <a:effectLst/>
                        </a:rPr>
                        <a:t> </a:t>
                      </a:r>
                      <a:r>
                        <a:rPr lang="ru-RU" sz="2000" b="1" i="1" kern="1200" dirty="0" smtClean="0">
                          <a:effectLst/>
                        </a:rPr>
                        <a:t>заключительное</a:t>
                      </a:r>
                      <a:endParaRPr lang="ru-RU" sz="2000" b="1" i="1"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tc>
                <a:tc hMerge="1">
                  <a:txBody>
                    <a:bodyPr/>
                    <a:lstStyle/>
                    <a:p>
                      <a:pPr fontAlgn="base">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1">
                        <a:lumMod val="20000"/>
                        <a:lumOff val="80000"/>
                      </a:schemeClr>
                    </a:solidFill>
                  </a:tcPr>
                </a:tc>
                <a:tc hMerge="1">
                  <a:txBody>
                    <a:bodyPr/>
                    <a:lstStyle/>
                    <a:p>
                      <a:pPr fontAlgn="base">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hMerge="1">
                  <a:txBody>
                    <a:bodyPr/>
                    <a:lstStyle/>
                    <a:p>
                      <a:pPr fontAlgn="base">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4">
                        <a:lumMod val="20000"/>
                        <a:lumOff val="80000"/>
                      </a:schemeClr>
                    </a:solidFill>
                  </a:tcPr>
                </a:tc>
                <a:tc hMerge="1">
                  <a:txBody>
                    <a:bodyPr/>
                    <a:lstStyle/>
                    <a:p>
                      <a:pPr fontAlgn="base">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2">
                        <a:lumMod val="20000"/>
                        <a:lumOff val="80000"/>
                      </a:schemeClr>
                    </a:solidFill>
                  </a:tcPr>
                </a:tc>
                <a:tc hMerge="1">
                  <a:txBody>
                    <a:bodyPr/>
                    <a:lstStyle/>
                    <a:p>
                      <a:pPr fontAlgn="base">
                        <a:spcAft>
                          <a:spcPts val="0"/>
                        </a:spcAft>
                      </a:pPr>
                      <a:endParaRPr lang="ru-RU"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053" marR="57053" marT="0" marB="0">
                    <a:solidFill>
                      <a:schemeClr val="accent2">
                        <a:lumMod val="20000"/>
                        <a:lumOff val="80000"/>
                      </a:schemeClr>
                    </a:solidFill>
                  </a:tcPr>
                </a:tc>
                <a:extLst>
                  <a:ext uri="{0D108BD9-81ED-4DB2-BD59-A6C34878D82A}">
                    <a16:rowId xmlns:a16="http://schemas.microsoft.com/office/drawing/2014/main" val="920936558"/>
                  </a:ext>
                </a:extLst>
              </a:tr>
            </a:tbl>
          </a:graphicData>
        </a:graphic>
      </p:graphicFrame>
      <p:sp>
        <p:nvSpPr>
          <p:cNvPr id="12" name="КОНТИНГЕНТ ОБУЧАЮЩИХСЯ С ОВЗ"/>
          <p:cNvSpPr txBox="1">
            <a:spLocks noChangeArrowheads="1"/>
          </p:cNvSpPr>
          <p:nvPr/>
        </p:nvSpPr>
        <p:spPr bwMode="auto">
          <a:xfrm>
            <a:off x="964217" y="317985"/>
            <a:ext cx="11028476" cy="523220"/>
          </a:xfrm>
          <a:prstGeom prst="rect">
            <a:avLst/>
          </a:prstGeom>
          <a:noFill/>
          <a:ln w="12700">
            <a:noFill/>
            <a:miter lim="400000"/>
            <a:headEnd/>
            <a:tailEnd/>
          </a:ln>
        </p:spPr>
        <p:txBody>
          <a:bodyPr wrap="square" lIns="45719" rIns="45719">
            <a:spAutoFit/>
          </a:bodyPr>
          <a:lstStyle/>
          <a:p>
            <a:pPr eaLnBrk="1"/>
            <a:r>
              <a:rPr lang="ru-RU" altLang="ru-RU" sz="2800" b="1" dirty="0" smtClean="0">
                <a:solidFill>
                  <a:srgbClr val="2E5C8E"/>
                </a:solidFill>
              </a:rPr>
              <a:t>Планирование</a:t>
            </a:r>
            <a:endParaRPr lang="ru-RU" altLang="ru-RU" sz="2800" b="1" dirty="0">
              <a:solidFill>
                <a:srgbClr val="2E5C8E"/>
              </a:solidFill>
            </a:endParaRPr>
          </a:p>
        </p:txBody>
      </p:sp>
    </p:spTree>
    <p:extLst>
      <p:ext uri="{BB962C8B-B14F-4D97-AF65-F5344CB8AC3E}">
        <p14:creationId xmlns:p14="http://schemas.microsoft.com/office/powerpoint/2010/main" val="2663243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1812730897"/>
              </p:ext>
            </p:extLst>
          </p:nvPr>
        </p:nvGraphicFramePr>
        <p:xfrm>
          <a:off x="429491" y="715621"/>
          <a:ext cx="11568546" cy="6020821"/>
        </p:xfrm>
        <a:graphic>
          <a:graphicData uri="http://schemas.openxmlformats.org/drawingml/2006/table">
            <a:tbl>
              <a:tblPr firstRow="1" firstCol="1" bandRow="1">
                <a:tableStyleId>{3B4B98B0-60AC-42C2-AFA5-B58CD77FA1E5}</a:tableStyleId>
              </a:tblPr>
              <a:tblGrid>
                <a:gridCol w="5783654">
                  <a:extLst>
                    <a:ext uri="{9D8B030D-6E8A-4147-A177-3AD203B41FA5}">
                      <a16:colId xmlns:a16="http://schemas.microsoft.com/office/drawing/2014/main" val="4106121180"/>
                    </a:ext>
                  </a:extLst>
                </a:gridCol>
                <a:gridCol w="5784892">
                  <a:extLst>
                    <a:ext uri="{9D8B030D-6E8A-4147-A177-3AD203B41FA5}">
                      <a16:colId xmlns:a16="http://schemas.microsoft.com/office/drawing/2014/main" val="18888074"/>
                    </a:ext>
                  </a:extLst>
                </a:gridCol>
              </a:tblGrid>
              <a:tr h="295761">
                <a:tc gridSpan="2">
                  <a:txBody>
                    <a:bodyPr/>
                    <a:lstStyle/>
                    <a:p>
                      <a:pPr algn="ctr">
                        <a:lnSpc>
                          <a:spcPct val="107000"/>
                        </a:lnSpc>
                        <a:spcAft>
                          <a:spcPts val="0"/>
                        </a:spcAft>
                      </a:pPr>
                      <a:r>
                        <a:rPr lang="ru-RU" sz="1400" b="1" kern="1200" dirty="0" smtClean="0">
                          <a:solidFill>
                            <a:schemeClr val="tx1"/>
                          </a:solidFill>
                          <a:effectLst/>
                          <a:latin typeface="+mn-lt"/>
                          <a:ea typeface="+mn-ea"/>
                          <a:cs typeface="+mn-cs"/>
                        </a:rPr>
                        <a:t>Образовательные задачи по алгоритмической</a:t>
                      </a:r>
                      <a:r>
                        <a:rPr lang="ru-RU" sz="1400" b="1" kern="1200" baseline="0" dirty="0" smtClean="0">
                          <a:solidFill>
                            <a:schemeClr val="tx1"/>
                          </a:solidFill>
                          <a:effectLst/>
                          <a:latin typeface="+mn-lt"/>
                          <a:ea typeface="+mn-ea"/>
                          <a:cs typeface="+mn-cs"/>
                        </a:rPr>
                        <a:t> деятельности</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hMerge="1">
                  <a:txBody>
                    <a:bodyPr/>
                    <a:lstStyle/>
                    <a:p>
                      <a:endParaRPr lang="ru-RU"/>
                    </a:p>
                  </a:txBody>
                  <a:tcPr/>
                </a:tc>
                <a:extLst>
                  <a:ext uri="{0D108BD9-81ED-4DB2-BD59-A6C34878D82A}">
                    <a16:rowId xmlns:a16="http://schemas.microsoft.com/office/drawing/2014/main" val="2179407941"/>
                  </a:ext>
                </a:extLst>
              </a:tr>
              <a:tr h="239676">
                <a:tc>
                  <a:txBody>
                    <a:bodyPr/>
                    <a:lstStyle/>
                    <a:p>
                      <a:pPr algn="ctr">
                        <a:lnSpc>
                          <a:spcPct val="107000"/>
                        </a:lnSpc>
                        <a:spcAft>
                          <a:spcPts val="0"/>
                        </a:spcAft>
                      </a:pPr>
                      <a:r>
                        <a:rPr lang="ru-RU" sz="1400" b="0" dirty="0">
                          <a:effectLst/>
                        </a:rPr>
                        <a:t>5-6 лет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pPr algn="ctr">
                        <a:lnSpc>
                          <a:spcPct val="107000"/>
                        </a:lnSpc>
                        <a:spcAft>
                          <a:spcPts val="0"/>
                        </a:spcAft>
                      </a:pPr>
                      <a:r>
                        <a:rPr lang="ru-RU" sz="1400" dirty="0">
                          <a:effectLst/>
                        </a:rPr>
                        <a:t>6-7 лет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extLst>
                  <a:ext uri="{0D108BD9-81ED-4DB2-BD59-A6C34878D82A}">
                    <a16:rowId xmlns:a16="http://schemas.microsoft.com/office/drawing/2014/main" val="2336717860"/>
                  </a:ext>
                </a:extLst>
              </a:tr>
              <a:tr h="5215532">
                <a:tc>
                  <a:txBody>
                    <a:bodyPr/>
                    <a:lstStyle/>
                    <a:p>
                      <a:r>
                        <a:rPr lang="ru-RU" sz="1200" b="0" i="1" kern="1200" dirty="0" smtClean="0">
                          <a:solidFill>
                            <a:schemeClr val="tx1"/>
                          </a:solidFill>
                          <a:effectLst/>
                          <a:latin typeface="+mn-lt"/>
                          <a:ea typeface="+mn-ea"/>
                          <a:cs typeface="+mn-cs"/>
                        </a:rPr>
                        <a:t>Развитие алгоритмических умений</a:t>
                      </a:r>
                      <a:endParaRPr lang="ru-RU"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b="0" dirty="0" smtClean="0">
                          <a:effectLst/>
                        </a:rPr>
                        <a:t>Формировать умение работать по алгоритму;</a:t>
                      </a:r>
                    </a:p>
                    <a:p>
                      <a:pPr marL="171450" lvl="0" indent="-171450">
                        <a:buFont typeface="Arial" panose="020B0604020202020204" pitchFamily="34" charset="0"/>
                        <a:buChar char="•"/>
                      </a:pPr>
                      <a:r>
                        <a:rPr lang="ru-RU" sz="1200" b="0" dirty="0" smtClean="0">
                          <a:effectLst/>
                        </a:rPr>
                        <a:t>Формировать первоначальные умения составления </a:t>
                      </a:r>
                      <a:r>
                        <a:rPr lang="ru-RU" sz="1200" b="0" i="1" dirty="0" smtClean="0">
                          <a:effectLst/>
                        </a:rPr>
                        <a:t>линейных и циклических алгоритмов</a:t>
                      </a:r>
                      <a:r>
                        <a:rPr lang="ru-RU" sz="1200" b="0" dirty="0" smtClean="0">
                          <a:effectLst/>
                        </a:rPr>
                        <a:t>;</a:t>
                      </a:r>
                    </a:p>
                    <a:p>
                      <a:pPr marL="171450" lvl="0" indent="-171450">
                        <a:buFont typeface="Arial" panose="020B0604020202020204" pitchFamily="34" charset="0"/>
                        <a:buChar char="•"/>
                      </a:pPr>
                      <a:r>
                        <a:rPr lang="ru-RU" sz="1200" b="0" dirty="0" smtClean="0">
                          <a:effectLst/>
                        </a:rPr>
                        <a:t>Развивать умение выполнять инструкции взрослого при составлении алгоритма;</a:t>
                      </a:r>
                    </a:p>
                    <a:p>
                      <a:pPr marL="171450" lvl="0" indent="-171450">
                        <a:buFont typeface="Arial" panose="020B0604020202020204" pitchFamily="34" charset="0"/>
                        <a:buChar char="•"/>
                      </a:pPr>
                      <a:r>
                        <a:rPr lang="ru-RU" sz="1200" b="0" dirty="0" smtClean="0">
                          <a:effectLst/>
                        </a:rPr>
                        <a:t>Способствовать применению изученных алгоритмов в повседневной жизни детей;</a:t>
                      </a:r>
                    </a:p>
                    <a:p>
                      <a:r>
                        <a:rPr lang="ru-RU" sz="1200" b="0" i="1" kern="1200" dirty="0" smtClean="0">
                          <a:solidFill>
                            <a:schemeClr val="tx1"/>
                          </a:solidFill>
                          <a:effectLst/>
                          <a:latin typeface="+mn-lt"/>
                          <a:ea typeface="+mn-ea"/>
                          <a:cs typeface="+mn-cs"/>
                        </a:rPr>
                        <a:t>Развитие когнитивных способностей</a:t>
                      </a:r>
                      <a:endParaRPr lang="ru-RU"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b="0" dirty="0" smtClean="0">
                          <a:effectLst/>
                        </a:rPr>
                        <a:t>Развивать умение понимать поставленную задачу (что нужно делать), способы ее достижения (как делать);</a:t>
                      </a:r>
                    </a:p>
                    <a:p>
                      <a:pPr marL="171450" lvl="0" indent="-171450">
                        <a:buFont typeface="Arial" panose="020B0604020202020204" pitchFamily="34" charset="0"/>
                        <a:buChar char="•"/>
                      </a:pPr>
                      <a:r>
                        <a:rPr lang="ru-RU" sz="1200" b="0" dirty="0" smtClean="0">
                          <a:effectLst/>
                        </a:rPr>
                        <a:t>Развивать умение детей понимать (читать) и составлять схемы и простейшие алгоритмы.</a:t>
                      </a:r>
                    </a:p>
                    <a:p>
                      <a:r>
                        <a:rPr lang="ru-RU" sz="1200" b="0" i="1" kern="1200" dirty="0" smtClean="0">
                          <a:solidFill>
                            <a:schemeClr val="tx1"/>
                          </a:solidFill>
                          <a:effectLst/>
                          <a:latin typeface="+mn-lt"/>
                          <a:ea typeface="+mn-ea"/>
                          <a:cs typeface="+mn-cs"/>
                        </a:rPr>
                        <a:t>Развитие коммуникативных способностей </a:t>
                      </a:r>
                      <a:endParaRPr lang="ru-RU"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b="0" dirty="0" smtClean="0">
                          <a:effectLst/>
                        </a:rPr>
                        <a:t>Развивать умение выражать алгоритмические действия адекватными и понятными языковыми средствами;</a:t>
                      </a:r>
                    </a:p>
                    <a:p>
                      <a:pPr marL="171450" lvl="0" indent="-171450">
                        <a:buFont typeface="Arial" panose="020B0604020202020204" pitchFamily="34" charset="0"/>
                        <a:buChar char="•"/>
                      </a:pPr>
                      <a:r>
                        <a:rPr lang="ru-RU" sz="1200" b="0" dirty="0" smtClean="0">
                          <a:effectLst/>
                        </a:rPr>
                        <a:t>Воспитывать дружеские взаимоотношения между детьми; привычку сообща играть и заниматься, принимая при этом условия и правила игры, умение договариваться при распределении ролей; развивать желание помогать друг другу;</a:t>
                      </a:r>
                    </a:p>
                    <a:p>
                      <a:pPr marL="171450" lvl="0" indent="-171450">
                        <a:buFont typeface="Arial" panose="020B0604020202020204" pitchFamily="34" charset="0"/>
                        <a:buChar char="•"/>
                      </a:pPr>
                      <a:r>
                        <a:rPr lang="ru-RU" sz="1200" b="0" dirty="0" smtClean="0">
                          <a:effectLst/>
                        </a:rPr>
                        <a:t>Поддерживать проявление детской инициативы, помогать реализовать ее.</a:t>
                      </a:r>
                    </a:p>
                    <a:p>
                      <a:pPr marL="171450" lvl="0" indent="-171450">
                        <a:buFont typeface="Arial" panose="020B0604020202020204" pitchFamily="34" charset="0"/>
                        <a:buChar char="•"/>
                      </a:pPr>
                      <a:r>
                        <a:rPr lang="ru-RU" sz="1200" b="0" dirty="0" smtClean="0">
                          <a:effectLst/>
                        </a:rPr>
                        <a:t>Создавать условия для использования детьми в процессе общения, или в игре усвоенных понятий (специальных терминов), касающихся алгоритмических умений.</a:t>
                      </a:r>
                    </a:p>
                    <a:p>
                      <a:r>
                        <a:rPr lang="ru-RU" sz="1200" b="0" i="1" kern="1200" dirty="0" smtClean="0">
                          <a:solidFill>
                            <a:schemeClr val="tx1"/>
                          </a:solidFill>
                          <a:effectLst/>
                          <a:latin typeface="+mn-lt"/>
                          <a:ea typeface="+mn-ea"/>
                          <a:cs typeface="+mn-cs"/>
                        </a:rPr>
                        <a:t>Развитие регуляторных способностей </a:t>
                      </a:r>
                      <a:endParaRPr lang="ru-RU" sz="1200" b="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ru-RU" sz="1200" b="0" dirty="0" smtClean="0">
                          <a:effectLst/>
                        </a:rPr>
                        <a:t>Развивать умение находить ошибку в созданном алгоритме и корректировать ее самостоятельно или при помощи взрослого;</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dirty="0" smtClean="0">
                          <a:effectLst/>
                        </a:rPr>
                        <a:t>Развивать целенаправленность и саморегуляцию собственных действий; воспитывать усидчивость. Развивать волевые качества: умение доводить начатое дело до конца;</a:t>
                      </a:r>
                      <a:r>
                        <a:rPr lang="ru-RU" sz="1200" b="0" kern="1200" dirty="0" smtClean="0">
                          <a:solidFill>
                            <a:schemeClr val="tx1"/>
                          </a:solidFill>
                          <a:effectLst/>
                          <a:latin typeface="+mn-lt"/>
                          <a:ea typeface="+mn-ea"/>
                          <a:cs typeface="+mn-cs"/>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u-RU" sz="1200" b="0" kern="1200" dirty="0" smtClean="0">
                          <a:solidFill>
                            <a:schemeClr val="tx1"/>
                          </a:solidFill>
                          <a:effectLst/>
                          <a:latin typeface="+mn-lt"/>
                          <a:ea typeface="+mn-ea"/>
                          <a:cs typeface="+mn-cs"/>
                        </a:rPr>
                        <a:t>Создавать условия для проявления детьми настойчивости, целеустремленности в достижении конечного результата.</a:t>
                      </a:r>
                    </a:p>
                    <a:p>
                      <a:pPr lvl="0"/>
                      <a:endParaRPr lang="ru-RU" sz="1200" b="0" dirty="0">
                        <a:effectLst/>
                      </a:endParaRPr>
                    </a:p>
                  </a:txBody>
                  <a:tcPr marL="26717" marR="26717" marT="0" marB="0"/>
                </a:tc>
                <a:tc>
                  <a:txBody>
                    <a:bodyPr/>
                    <a:lstStyle/>
                    <a:p>
                      <a:pPr algn="just">
                        <a:lnSpc>
                          <a:spcPct val="107000"/>
                        </a:lnSpc>
                        <a:spcAft>
                          <a:spcPts val="0"/>
                        </a:spcAft>
                      </a:pPr>
                      <a:r>
                        <a:rPr lang="ru-RU" sz="1050" b="0" i="1" dirty="0">
                          <a:effectLst/>
                          <a:latin typeface="Times New Roman" panose="02020603050405020304" pitchFamily="18" charset="0"/>
                          <a:ea typeface="Calibri" panose="020F0502020204030204" pitchFamily="34" charset="0"/>
                          <a:cs typeface="Times New Roman" panose="02020603050405020304" pitchFamily="18" charset="0"/>
                        </a:rPr>
                        <a:t>Развитие алгоритмических умений</a:t>
                      </a:r>
                      <a:endParaRPr lang="ru-RU" sz="1050" b="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Формировать и развивать умение составлять </a:t>
                      </a:r>
                      <a:r>
                        <a:rPr lang="ru-RU" sz="1050" b="0" i="1" dirty="0">
                          <a:effectLst/>
                          <a:latin typeface="Calibri" panose="020F0502020204030204" pitchFamily="34" charset="0"/>
                          <a:cs typeface="Times New Roman" panose="02020603050405020304" pitchFamily="18" charset="0"/>
                        </a:rPr>
                        <a:t>разветвляющиеся</a:t>
                      </a:r>
                      <a:r>
                        <a:rPr lang="ru-RU" sz="1050" b="0" dirty="0">
                          <a:effectLst/>
                          <a:latin typeface="Calibri" panose="020F0502020204030204" pitchFamily="34" charset="0"/>
                          <a:cs typeface="Times New Roman" panose="02020603050405020304" pitchFamily="18" charset="0"/>
                        </a:rPr>
                        <a:t> алгоритмы;</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Перенос усвоенных алгоритмов </a:t>
                      </a:r>
                      <a:r>
                        <a:rPr lang="ru-RU" sz="1050" b="0" i="1" dirty="0">
                          <a:effectLst/>
                          <a:latin typeface="Calibri" panose="020F0502020204030204" pitchFamily="34" charset="0"/>
                          <a:cs typeface="Times New Roman" panose="02020603050405020304" pitchFamily="18" charset="0"/>
                        </a:rPr>
                        <a:t>(линейных, циклических, разветвляющихся)</a:t>
                      </a:r>
                      <a:r>
                        <a:rPr lang="ru-RU" sz="1050" b="0" dirty="0">
                          <a:effectLst/>
                          <a:latin typeface="Calibri" panose="020F0502020204030204" pitchFamily="34" charset="0"/>
                          <a:cs typeface="Times New Roman" panose="02020603050405020304" pitchFamily="18" charset="0"/>
                        </a:rPr>
                        <a:t> в различные виды детской деятельности;</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Побуждать дошкольников самостоятельно определять шаги, последовательность действий алгоритма и под руководством взрослого применять полученный алгоритм для решения определенных задач;</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Способствовать применению алгоритмов в творческих, нестандартных ситуациях.</a:t>
                      </a:r>
                    </a:p>
                    <a:p>
                      <a:pPr>
                        <a:lnSpc>
                          <a:spcPct val="107000"/>
                        </a:lnSpc>
                        <a:spcAft>
                          <a:spcPts val="0"/>
                        </a:spcAft>
                      </a:pPr>
                      <a:r>
                        <a:rPr lang="ru-RU" sz="1050" b="0" i="1" dirty="0">
                          <a:effectLst/>
                          <a:latin typeface="Times New Roman" panose="02020603050405020304" pitchFamily="18" charset="0"/>
                          <a:ea typeface="Calibri" panose="020F0502020204030204" pitchFamily="34" charset="0"/>
                          <a:cs typeface="Times New Roman" panose="02020603050405020304" pitchFamily="18" charset="0"/>
                        </a:rPr>
                        <a:t>Развитие когнитивных способностей</a:t>
                      </a:r>
                      <a:endParaRPr lang="ru-RU" sz="1050" b="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Продолжать развивать умение самостоятельно действовать в соответствии с предлагаемым алгоритмом; ставить цель, составлять соответствующий собственный алгоритм; обнаруживать несоответствие результата и цели; корректировать свою деятельность;</a:t>
                      </a:r>
                    </a:p>
                    <a:p>
                      <a:pPr marL="171450" lvl="0" indent="-171450">
                        <a:buFont typeface="Arial" panose="020B0604020202020204" pitchFamily="34" charset="0"/>
                        <a:buChar char="•"/>
                      </a:pPr>
                      <a:r>
                        <a:rPr lang="ru-RU" sz="1050" b="0" dirty="0">
                          <a:solidFill>
                            <a:srgbClr val="000000"/>
                          </a:solidFill>
                          <a:effectLst/>
                          <a:latin typeface="Calibri" panose="020F0502020204030204" pitchFamily="34" charset="0"/>
                          <a:cs typeface="Times New Roman" panose="02020603050405020304" pitchFamily="18" charset="0"/>
                        </a:rPr>
                        <a:t>Развивать навык</a:t>
                      </a:r>
                      <a:r>
                        <a:rPr lang="ru-RU" sz="1050" b="0" dirty="0">
                          <a:effectLst/>
                          <a:latin typeface="Calibri" panose="020F0502020204030204" pitchFamily="34" charset="0"/>
                          <a:cs typeface="Times New Roman" panose="02020603050405020304" pitchFamily="18" charset="0"/>
                        </a:rPr>
                        <a:t> самостоятельного составления алгоритмов, позволяющих достигать определенную цель;</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Продолжать развивать навыки учебной деятельности: внимательно слушать воспитателя, действовать по предложенному им плану, а также самостоятельно планировать свои действия, выполнять поставленную умственную задачу, правильно оценивать результаты своей деятельности.</a:t>
                      </a:r>
                    </a:p>
                    <a:p>
                      <a:pPr algn="just">
                        <a:lnSpc>
                          <a:spcPct val="107000"/>
                        </a:lnSpc>
                        <a:spcAft>
                          <a:spcPts val="0"/>
                        </a:spcAft>
                      </a:pPr>
                      <a:r>
                        <a:rPr lang="ru-RU" sz="1050" b="0" i="1" dirty="0">
                          <a:effectLst/>
                          <a:latin typeface="Times New Roman" panose="02020603050405020304" pitchFamily="18" charset="0"/>
                          <a:ea typeface="Calibri" panose="020F0502020204030204" pitchFamily="34" charset="0"/>
                          <a:cs typeface="Times New Roman" panose="02020603050405020304" pitchFamily="18" charset="0"/>
                        </a:rPr>
                        <a:t>Развитие коммуникативных способностей </a:t>
                      </a:r>
                      <a:endParaRPr lang="ru-RU" sz="1050" b="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Развивать умение самостоятельно договариваться, планировать, обсуждать и реализовывать планы, воспитывать в детях организаторские способности (лидерские функции), развивать инициативу;</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Формировать отношения, основанные на сотрудничестве и взаимопомощи. Воспитывать доброжелательность, умение считаться с интересами и мнением товарищей, умение слушать собеседника, не перебивать, спокойно отстаивать свое мнение, справедливо решать споры; </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Создавать условия для использования детьми в процессе общения, или в игре ранее усвоенных понятий (специальных терминов), касающихся алгоритмических умений.</a:t>
                      </a:r>
                    </a:p>
                    <a:p>
                      <a:pPr algn="just">
                        <a:lnSpc>
                          <a:spcPct val="107000"/>
                        </a:lnSpc>
                        <a:spcAft>
                          <a:spcPts val="0"/>
                        </a:spcAft>
                      </a:pPr>
                      <a:r>
                        <a:rPr lang="ru-RU" sz="1050" b="0" i="1" dirty="0">
                          <a:effectLst/>
                          <a:latin typeface="Times New Roman" panose="02020603050405020304" pitchFamily="18" charset="0"/>
                          <a:ea typeface="Calibri" panose="020F0502020204030204" pitchFamily="34" charset="0"/>
                          <a:cs typeface="Times New Roman" panose="02020603050405020304" pitchFamily="18" charset="0"/>
                        </a:rPr>
                        <a:t>Развитие регуляторных способностей</a:t>
                      </a:r>
                      <a:endParaRPr lang="ru-RU" sz="1050" b="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Совершенствовать алгоритмическую культуру; </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Воспитывать организованность, дисциплинированность; развивать волевые качества: умение выполнять установленные правила;</a:t>
                      </a:r>
                    </a:p>
                    <a:p>
                      <a:pPr marL="171450" lvl="0" indent="-171450">
                        <a:buFont typeface="Arial" panose="020B0604020202020204" pitchFamily="34" charset="0"/>
                        <a:buChar char="•"/>
                      </a:pPr>
                      <a:r>
                        <a:rPr lang="ru-RU" sz="1050" b="0" dirty="0">
                          <a:effectLst/>
                          <a:latin typeface="Calibri" panose="020F0502020204030204" pitchFamily="34" charset="0"/>
                          <a:cs typeface="Times New Roman" panose="02020603050405020304" pitchFamily="18" charset="0"/>
                        </a:rPr>
                        <a:t>Воспитывать организованность; развивать волевые качества, самостоятельность, целенаправленность и саморегуляцию своих действий, воспитывать умение доводить начатое дело до конца. </a:t>
                      </a:r>
                    </a:p>
                  </a:txBody>
                  <a:tcPr marL="68580" marR="68580" marT="0" marB="0"/>
                </a:tc>
                <a:extLst>
                  <a:ext uri="{0D108BD9-81ED-4DB2-BD59-A6C34878D82A}">
                    <a16:rowId xmlns:a16="http://schemas.microsoft.com/office/drawing/2014/main" val="1633692177"/>
                  </a:ext>
                </a:extLst>
              </a:tr>
            </a:tbl>
          </a:graphicData>
        </a:graphic>
      </p:graphicFrame>
    </p:spTree>
    <p:extLst>
      <p:ext uri="{BB962C8B-B14F-4D97-AF65-F5344CB8AC3E}">
        <p14:creationId xmlns:p14="http://schemas.microsoft.com/office/powerpoint/2010/main" val="2381520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905041669"/>
              </p:ext>
            </p:extLst>
          </p:nvPr>
        </p:nvGraphicFramePr>
        <p:xfrm>
          <a:off x="429491" y="715621"/>
          <a:ext cx="11568546" cy="5934560"/>
        </p:xfrm>
        <a:graphic>
          <a:graphicData uri="http://schemas.openxmlformats.org/drawingml/2006/table">
            <a:tbl>
              <a:tblPr firstRow="1" firstCol="1" bandRow="1">
                <a:tableStyleId>{3B4B98B0-60AC-42C2-AFA5-B58CD77FA1E5}</a:tableStyleId>
              </a:tblPr>
              <a:tblGrid>
                <a:gridCol w="5783654">
                  <a:extLst>
                    <a:ext uri="{9D8B030D-6E8A-4147-A177-3AD203B41FA5}">
                      <a16:colId xmlns:a16="http://schemas.microsoft.com/office/drawing/2014/main" val="4106121180"/>
                    </a:ext>
                  </a:extLst>
                </a:gridCol>
                <a:gridCol w="5784892">
                  <a:extLst>
                    <a:ext uri="{9D8B030D-6E8A-4147-A177-3AD203B41FA5}">
                      <a16:colId xmlns:a16="http://schemas.microsoft.com/office/drawing/2014/main" val="18888074"/>
                    </a:ext>
                  </a:extLst>
                </a:gridCol>
              </a:tblGrid>
              <a:tr h="479352">
                <a:tc gridSpan="2">
                  <a:txBody>
                    <a:bodyPr/>
                    <a:lstStyle/>
                    <a:p>
                      <a:pPr algn="ctr">
                        <a:lnSpc>
                          <a:spcPct val="107000"/>
                        </a:lnSpc>
                        <a:spcAft>
                          <a:spcPts val="0"/>
                        </a:spcAft>
                      </a:pPr>
                      <a:r>
                        <a:rPr lang="ru-RU" sz="1400" dirty="0">
                          <a:effectLst/>
                        </a:rPr>
                        <a:t>Образовательные задачи в реализации ОО «Речевое развитие» для интеграции в образовательном процессе по развитию алгоритмических умений у старших дошкольников (коммуникативная деятельность)</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hMerge="1">
                  <a:txBody>
                    <a:bodyPr/>
                    <a:lstStyle/>
                    <a:p>
                      <a:endParaRPr lang="ru-RU"/>
                    </a:p>
                  </a:txBody>
                  <a:tcPr/>
                </a:tc>
                <a:extLst>
                  <a:ext uri="{0D108BD9-81ED-4DB2-BD59-A6C34878D82A}">
                    <a16:rowId xmlns:a16="http://schemas.microsoft.com/office/drawing/2014/main" val="2179407941"/>
                  </a:ext>
                </a:extLst>
              </a:tr>
              <a:tr h="239676">
                <a:tc>
                  <a:txBody>
                    <a:bodyPr/>
                    <a:lstStyle/>
                    <a:p>
                      <a:pPr algn="ctr">
                        <a:lnSpc>
                          <a:spcPct val="107000"/>
                        </a:lnSpc>
                        <a:spcAft>
                          <a:spcPts val="0"/>
                        </a:spcAft>
                      </a:pPr>
                      <a:r>
                        <a:rPr lang="ru-RU" sz="1400" b="0" dirty="0">
                          <a:effectLst/>
                        </a:rPr>
                        <a:t>5-6 лет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pPr algn="ctr">
                        <a:lnSpc>
                          <a:spcPct val="107000"/>
                        </a:lnSpc>
                        <a:spcAft>
                          <a:spcPts val="0"/>
                        </a:spcAft>
                      </a:pPr>
                      <a:r>
                        <a:rPr lang="ru-RU" sz="1400" dirty="0">
                          <a:effectLst/>
                        </a:rPr>
                        <a:t>6-7 лет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extLst>
                  <a:ext uri="{0D108BD9-81ED-4DB2-BD59-A6C34878D82A}">
                    <a16:rowId xmlns:a16="http://schemas.microsoft.com/office/drawing/2014/main" val="2336717860"/>
                  </a:ext>
                </a:extLst>
              </a:tr>
              <a:tr h="5215532">
                <a:tc>
                  <a:txBody>
                    <a:bodyPr/>
                    <a:lstStyle/>
                    <a:p>
                      <a:pPr marL="0" lvl="0" indent="457200" algn="just">
                        <a:lnSpc>
                          <a:spcPct val="100000"/>
                        </a:lnSpc>
                        <a:spcAft>
                          <a:spcPts val="0"/>
                        </a:spcAft>
                        <a:buSzPts val="1200"/>
                        <a:buFont typeface="Times New Roman" panose="02020603050405020304" pitchFamily="18" charset="0"/>
                        <a:buChar char="–"/>
                      </a:pPr>
                      <a:r>
                        <a:rPr lang="ru-RU" sz="1200" b="0" dirty="0">
                          <a:effectLst/>
                        </a:rPr>
                        <a:t>Продолжать развивать речь как средство общения. </a:t>
                      </a:r>
                    </a:p>
                    <a:p>
                      <a:pPr marL="0" lvl="0" indent="457200" algn="just">
                        <a:lnSpc>
                          <a:spcPct val="100000"/>
                        </a:lnSpc>
                        <a:spcAft>
                          <a:spcPts val="0"/>
                        </a:spcAft>
                        <a:buSzPts val="1200"/>
                        <a:buFont typeface="Times New Roman" panose="02020603050405020304" pitchFamily="18" charset="0"/>
                        <a:buChar char="–"/>
                      </a:pPr>
                      <a:r>
                        <a:rPr lang="ru-RU" sz="1200" b="0" dirty="0">
                          <a:effectLst/>
                        </a:rPr>
                        <a:t>Расширять представления детей о многообразии окружающего мира. </a:t>
                      </a:r>
                    </a:p>
                    <a:p>
                      <a:pPr marL="0" lvl="0" indent="457200" algn="just">
                        <a:lnSpc>
                          <a:spcPct val="100000"/>
                        </a:lnSpc>
                        <a:spcAft>
                          <a:spcPts val="0"/>
                        </a:spcAft>
                        <a:buSzPts val="1200"/>
                        <a:buFont typeface="Times New Roman" panose="02020603050405020304" pitchFamily="18" charset="0"/>
                        <a:buChar char="–"/>
                      </a:pPr>
                      <a:r>
                        <a:rPr lang="ru-RU" sz="1200" b="0" dirty="0">
                          <a:effectLst/>
                        </a:rPr>
                        <a:t>Обогащать речь детей существительными, обозначающими предметы бытового окружения; прилагательными, характеризующими свойства и качества предметов; наречиями, обозначающими взаимоотношения людей, их отношение к труду. </a:t>
                      </a:r>
                    </a:p>
                    <a:p>
                      <a:pPr marL="0" lvl="0" indent="457200" algn="just">
                        <a:lnSpc>
                          <a:spcPct val="100000"/>
                        </a:lnSpc>
                        <a:spcAft>
                          <a:spcPts val="0"/>
                        </a:spcAft>
                        <a:buSzPts val="1200"/>
                        <a:buFont typeface="Times New Roman" panose="02020603050405020304" pitchFamily="18" charset="0"/>
                        <a:buChar char="–"/>
                      </a:pPr>
                      <a:r>
                        <a:rPr lang="ru-RU" sz="1200" b="0" dirty="0">
                          <a:effectLst/>
                        </a:rPr>
                        <a:t>Совершенствовать умение пользоваться прямой и косвенной речью. </a:t>
                      </a:r>
                    </a:p>
                    <a:p>
                      <a:pPr marL="0" lvl="0" indent="457200" algn="just">
                        <a:lnSpc>
                          <a:spcPct val="100000"/>
                        </a:lnSpc>
                        <a:spcAft>
                          <a:spcPts val="0"/>
                        </a:spcAft>
                        <a:buSzPts val="1200"/>
                        <a:buFont typeface="Times New Roman" panose="02020603050405020304" pitchFamily="18" charset="0"/>
                        <a:buChar char="–"/>
                      </a:pPr>
                      <a:r>
                        <a:rPr lang="ru-RU" sz="1200" b="0" dirty="0">
                          <a:effectLst/>
                        </a:rPr>
                        <a:t>Развивать умение поддерживать беседу. </a:t>
                      </a:r>
                    </a:p>
                    <a:p>
                      <a:pPr marL="0" lvl="0" indent="457200" algn="just">
                        <a:lnSpc>
                          <a:spcPct val="100000"/>
                        </a:lnSpc>
                        <a:spcAft>
                          <a:spcPts val="0"/>
                        </a:spcAft>
                        <a:buSzPts val="1200"/>
                        <a:buFont typeface="Times New Roman" panose="02020603050405020304" pitchFamily="18" charset="0"/>
                        <a:buChar char="–"/>
                      </a:pPr>
                      <a:r>
                        <a:rPr lang="ru-RU" sz="1200" b="0" dirty="0">
                          <a:effectLst/>
                        </a:rPr>
                        <a:t>Совершенствовать диалогическую форму речи. </a:t>
                      </a:r>
                    </a:p>
                    <a:p>
                      <a:pPr marL="0" lvl="0" indent="457200" algn="just">
                        <a:lnSpc>
                          <a:spcPct val="100000"/>
                        </a:lnSpc>
                        <a:spcAft>
                          <a:spcPts val="0"/>
                        </a:spcAft>
                        <a:buSzPts val="1200"/>
                        <a:buFont typeface="Times New Roman" panose="02020603050405020304" pitchFamily="18" charset="0"/>
                        <a:buChar char="–"/>
                      </a:pPr>
                      <a:r>
                        <a:rPr lang="ru-RU" sz="1200" b="0" dirty="0">
                          <a:effectLst/>
                        </a:rPr>
                        <a:t>Поощрять попытки высказывать свою точку зрения, согласие или несогласие с ответом товарища. Развивать монологическую форму речи. </a:t>
                      </a:r>
                    </a:p>
                    <a:p>
                      <a:pPr marL="0" lvl="0" indent="457200" algn="just">
                        <a:lnSpc>
                          <a:spcPct val="100000"/>
                        </a:lnSpc>
                        <a:spcAft>
                          <a:spcPts val="0"/>
                        </a:spcAft>
                        <a:buSzPts val="1200"/>
                        <a:buFont typeface="Times New Roman" panose="02020603050405020304" pitchFamily="18" charset="0"/>
                        <a:buChar char="–"/>
                      </a:pPr>
                      <a:r>
                        <a:rPr lang="ru-RU" sz="1200" b="0" dirty="0">
                          <a:effectLst/>
                        </a:rPr>
                        <a:t>Упражнять в составлении простых и сложных предложений, в составлении описательных рассказов, рассказа по сюжетной картине, рассказа по картинкам   с последовательно развивающимся действием </a:t>
                      </a:r>
                      <a:r>
                        <a:rPr lang="ru-RU" sz="1200" b="0" u="sng" dirty="0">
                          <a:effectLst/>
                        </a:rPr>
                        <a:t>с использованием алгоритма и без него.</a:t>
                      </a:r>
                      <a:endParaRPr lang="ru-RU" sz="1200" b="0" dirty="0">
                        <a:effectLst/>
                      </a:endParaRPr>
                    </a:p>
                    <a:p>
                      <a:pPr marL="0" lvl="0" indent="457200" algn="just">
                        <a:lnSpc>
                          <a:spcPct val="100000"/>
                        </a:lnSpc>
                        <a:spcAft>
                          <a:spcPts val="0"/>
                        </a:spcAft>
                        <a:buSzPts val="1200"/>
                        <a:buFont typeface="Times New Roman" panose="02020603050405020304" pitchFamily="18" charset="0"/>
                        <a:buChar char="–"/>
                      </a:pPr>
                      <a:r>
                        <a:rPr lang="ru-RU" sz="1200" b="0" dirty="0">
                          <a:effectLst/>
                        </a:rPr>
                        <a:t>Учить связно, последовательно и выразительно пересказывать небольшие сказки, рассказы </a:t>
                      </a:r>
                      <a:r>
                        <a:rPr lang="ru-RU" sz="1200" b="0" u="sng" dirty="0">
                          <a:effectLst/>
                        </a:rPr>
                        <a:t>с опорой на алгоритм и без него.</a:t>
                      </a:r>
                      <a:endParaRPr lang="ru-RU" sz="1200" b="0" dirty="0">
                        <a:effectLst/>
                      </a:endParaRPr>
                    </a:p>
                    <a:p>
                      <a:pPr marL="0" indent="457200">
                        <a:lnSpc>
                          <a:spcPct val="100000"/>
                        </a:lnSpc>
                        <a:spcAft>
                          <a:spcPts val="0"/>
                        </a:spcAft>
                      </a:pPr>
                      <a:r>
                        <a:rPr lang="ru-RU" sz="1200" dirty="0">
                          <a:effectLst/>
                        </a:rPr>
                        <a:t> </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pPr marL="0" lvl="0" indent="457200" algn="just">
                        <a:lnSpc>
                          <a:spcPct val="100000"/>
                        </a:lnSpc>
                        <a:spcAft>
                          <a:spcPts val="0"/>
                        </a:spcAft>
                        <a:buSzPts val="1200"/>
                        <a:buFont typeface="Times New Roman" panose="02020603050405020304" pitchFamily="18" charset="0"/>
                        <a:buChar char="–"/>
                      </a:pPr>
                      <a:r>
                        <a:rPr lang="ru-RU" sz="1200" dirty="0">
                          <a:effectLst/>
                        </a:rPr>
                        <a:t>Совершенствовать речь как средство общения. </a:t>
                      </a:r>
                    </a:p>
                    <a:p>
                      <a:pPr marL="0" lvl="0" indent="457200" algn="just">
                        <a:lnSpc>
                          <a:spcPct val="100000"/>
                        </a:lnSpc>
                        <a:spcAft>
                          <a:spcPts val="0"/>
                        </a:spcAft>
                        <a:buSzPts val="1200"/>
                        <a:buFont typeface="Times New Roman" panose="02020603050405020304" pitchFamily="18" charset="0"/>
                        <a:buChar char="–"/>
                      </a:pPr>
                      <a:r>
                        <a:rPr lang="ru-RU" sz="1200" dirty="0">
                          <a:effectLst/>
                        </a:rPr>
                        <a:t>Опираясь на опыт детей и учитывая их предпочтения, подбирать наглядные материалы для самостоятельного восприятия с последующим обсуждением с воспитателем и сверстниками. </a:t>
                      </a:r>
                    </a:p>
                    <a:p>
                      <a:pPr marL="0" lvl="0" indent="457200" algn="just">
                        <a:lnSpc>
                          <a:spcPct val="100000"/>
                        </a:lnSpc>
                        <a:spcAft>
                          <a:spcPts val="0"/>
                        </a:spcAft>
                        <a:buSzPts val="1200"/>
                        <a:buFont typeface="Times New Roman" panose="02020603050405020304" pitchFamily="18" charset="0"/>
                        <a:buChar char="–"/>
                      </a:pPr>
                      <a:r>
                        <a:rPr lang="ru-RU" sz="1200" dirty="0">
                          <a:effectLst/>
                        </a:rPr>
                        <a:t>Уточнять высказывания детей, помогать им более точно характеризовать объект, ситуацию; учить высказывать предположения и делать простейшие выводы, излагать свои мысли понятно для окружающих. Продолжать формировать умение отстаивать свою точку зрения. </a:t>
                      </a:r>
                    </a:p>
                    <a:p>
                      <a:pPr marL="0" lvl="0" indent="457200" algn="just">
                        <a:lnSpc>
                          <a:spcPct val="100000"/>
                        </a:lnSpc>
                        <a:spcAft>
                          <a:spcPts val="0"/>
                        </a:spcAft>
                        <a:buSzPts val="1200"/>
                        <a:buFont typeface="Times New Roman" panose="02020603050405020304" pitchFamily="18" charset="0"/>
                        <a:buChar char="–"/>
                      </a:pPr>
                      <a:r>
                        <a:rPr lang="ru-RU" sz="1200" dirty="0">
                          <a:effectLst/>
                        </a:rPr>
                        <a:t>Приучать детей к самостоятельности суждений. </a:t>
                      </a:r>
                    </a:p>
                    <a:p>
                      <a:pPr marL="0" lvl="0" indent="457200" algn="just">
                        <a:lnSpc>
                          <a:spcPct val="100000"/>
                        </a:lnSpc>
                        <a:spcAft>
                          <a:spcPts val="0"/>
                        </a:spcAft>
                        <a:buSzPts val="1200"/>
                        <a:buFont typeface="Times New Roman" panose="02020603050405020304" pitchFamily="18" charset="0"/>
                        <a:buChar char="–"/>
                      </a:pPr>
                      <a:r>
                        <a:rPr lang="ru-RU" sz="1200" dirty="0">
                          <a:effectLst/>
                        </a:rPr>
                        <a:t>Продолжать совершенствовать все стороны речи; учить детей пользоваться как краткой, так и распространенной формой ответа, в зависимости от характера поставленного вопроса, дополнять высказывания товарищей. </a:t>
                      </a:r>
                    </a:p>
                    <a:p>
                      <a:pPr marL="0" lvl="0" indent="457200" algn="just">
                        <a:lnSpc>
                          <a:spcPct val="100000"/>
                        </a:lnSpc>
                        <a:spcAft>
                          <a:spcPts val="0"/>
                        </a:spcAft>
                        <a:buSzPts val="1200"/>
                        <a:buFont typeface="Times New Roman" panose="02020603050405020304" pitchFamily="18" charset="0"/>
                        <a:buChar char="–"/>
                      </a:pPr>
                      <a:r>
                        <a:rPr lang="ru-RU" sz="1200" dirty="0">
                          <a:effectLst/>
                        </a:rPr>
                        <a:t>Продолжать работу по обогащению бытового, природоведческого, обществоведческого словаря детей. Побуждать детей интересоваться смыслом слова. </a:t>
                      </a:r>
                    </a:p>
                    <a:p>
                      <a:pPr marL="0" lvl="0" indent="457200" algn="just">
                        <a:lnSpc>
                          <a:spcPct val="100000"/>
                        </a:lnSpc>
                        <a:spcAft>
                          <a:spcPts val="0"/>
                        </a:spcAft>
                        <a:buSzPts val="1200"/>
                        <a:buFont typeface="Times New Roman" panose="02020603050405020304" pitchFamily="18" charset="0"/>
                        <a:buChar char="–"/>
                      </a:pPr>
                      <a:r>
                        <a:rPr lang="ru-RU" sz="1200" dirty="0">
                          <a:effectLst/>
                        </a:rPr>
                        <a:t>Совершенствовать умение использовать разные части речи в точном соответствии с их значением и целью высказывания. </a:t>
                      </a:r>
                    </a:p>
                    <a:p>
                      <a:pPr marL="0" lvl="0" indent="457200" algn="just">
                        <a:lnSpc>
                          <a:spcPct val="100000"/>
                        </a:lnSpc>
                        <a:spcAft>
                          <a:spcPts val="0"/>
                        </a:spcAft>
                        <a:buSzPts val="1200"/>
                        <a:buFont typeface="Times New Roman" panose="02020603050405020304" pitchFamily="18" charset="0"/>
                        <a:buChar char="–"/>
                      </a:pPr>
                      <a:r>
                        <a:rPr lang="ru-RU" sz="1200" dirty="0">
                          <a:effectLst/>
                        </a:rPr>
                        <a:t>Помогать детям осваивать выразительные средства языка (образные слова и выражения, эпитеты, сравнения).</a:t>
                      </a:r>
                    </a:p>
                    <a:p>
                      <a:pPr marL="0" lvl="0" indent="457200" algn="just">
                        <a:lnSpc>
                          <a:spcPct val="100000"/>
                        </a:lnSpc>
                        <a:spcAft>
                          <a:spcPts val="0"/>
                        </a:spcAft>
                        <a:buSzPts val="1200"/>
                        <a:buFont typeface="Times New Roman" panose="02020603050405020304" pitchFamily="18" charset="0"/>
                        <a:buChar char="–"/>
                      </a:pPr>
                      <a:r>
                        <a:rPr lang="ru-RU" sz="1200" dirty="0">
                          <a:effectLst/>
                        </a:rPr>
                        <a:t>Продолжать совершенствовать диалогическую и монологическую формы речи. </a:t>
                      </a:r>
                    </a:p>
                    <a:p>
                      <a:pPr marL="0" lvl="0" indent="457200" algn="just">
                        <a:lnSpc>
                          <a:spcPct val="100000"/>
                        </a:lnSpc>
                        <a:spcAft>
                          <a:spcPts val="0"/>
                        </a:spcAft>
                        <a:buSzPts val="1200"/>
                        <a:buFont typeface="Times New Roman" panose="02020603050405020304" pitchFamily="18" charset="0"/>
                        <a:buChar char="–"/>
                      </a:pPr>
                      <a:r>
                        <a:rPr lang="ru-RU" sz="1200" dirty="0">
                          <a:effectLst/>
                        </a:rPr>
                        <a:t>Формировать умение вести диалог между воспитателем и ребенком, между детьми; учить быть доброжелательными и корректными собеседниками, воспитывать культуру речевого общения. Продолжать учить содержательно и выразительно пересказывать литературные тексты.</a:t>
                      </a:r>
                    </a:p>
                    <a:p>
                      <a:pPr marL="0" indent="457200" algn="just">
                        <a:lnSpc>
                          <a:spcPct val="100000"/>
                        </a:lnSpc>
                        <a:spcAft>
                          <a:spcPts val="0"/>
                        </a:spcAft>
                      </a:pPr>
                      <a:r>
                        <a:rPr lang="ru-RU" sz="1200" dirty="0">
                          <a:effectLst/>
                        </a:rPr>
                        <a:t>- Упражнять в творческом рассказывании, в составлении концовок к хорошо известным детям народным сказкам, в сочинении небольших сказок с использованием </a:t>
                      </a:r>
                      <a:r>
                        <a:rPr lang="ru-RU" sz="1200" u="sng" dirty="0">
                          <a:effectLst/>
                        </a:rPr>
                        <a:t>алгоритма</a:t>
                      </a:r>
                      <a:r>
                        <a:rPr lang="ru-RU" sz="1200" dirty="0">
                          <a:effectLst/>
                        </a:rPr>
                        <a:t> и без него.</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extLst>
                  <a:ext uri="{0D108BD9-81ED-4DB2-BD59-A6C34878D82A}">
                    <a16:rowId xmlns:a16="http://schemas.microsoft.com/office/drawing/2014/main" val="1633692177"/>
                  </a:ext>
                </a:extLst>
              </a:tr>
            </a:tbl>
          </a:graphicData>
        </a:graphic>
      </p:graphicFrame>
    </p:spTree>
    <p:extLst>
      <p:ext uri="{BB962C8B-B14F-4D97-AF65-F5344CB8AC3E}">
        <p14:creationId xmlns:p14="http://schemas.microsoft.com/office/powerpoint/2010/main" val="21889192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998400219"/>
              </p:ext>
            </p:extLst>
          </p:nvPr>
        </p:nvGraphicFramePr>
        <p:xfrm>
          <a:off x="429491" y="715621"/>
          <a:ext cx="11568546" cy="5934560"/>
        </p:xfrm>
        <a:graphic>
          <a:graphicData uri="http://schemas.openxmlformats.org/drawingml/2006/table">
            <a:tbl>
              <a:tblPr firstRow="1" firstCol="1" bandRow="1">
                <a:tableStyleId>{3B4B98B0-60AC-42C2-AFA5-B58CD77FA1E5}</a:tableStyleId>
              </a:tblPr>
              <a:tblGrid>
                <a:gridCol w="5783654">
                  <a:extLst>
                    <a:ext uri="{9D8B030D-6E8A-4147-A177-3AD203B41FA5}">
                      <a16:colId xmlns:a16="http://schemas.microsoft.com/office/drawing/2014/main" val="4106121180"/>
                    </a:ext>
                  </a:extLst>
                </a:gridCol>
                <a:gridCol w="5784892">
                  <a:extLst>
                    <a:ext uri="{9D8B030D-6E8A-4147-A177-3AD203B41FA5}">
                      <a16:colId xmlns:a16="http://schemas.microsoft.com/office/drawing/2014/main" val="18888074"/>
                    </a:ext>
                  </a:extLst>
                </a:gridCol>
              </a:tblGrid>
              <a:tr h="479352">
                <a:tc gridSpan="2">
                  <a:txBody>
                    <a:bodyPr/>
                    <a:lstStyle/>
                    <a:p>
                      <a:pPr algn="ctr">
                        <a:lnSpc>
                          <a:spcPct val="107000"/>
                        </a:lnSpc>
                        <a:spcAft>
                          <a:spcPts val="0"/>
                        </a:spcAft>
                      </a:pPr>
                      <a:r>
                        <a:rPr lang="ru-RU" sz="1400" b="1" kern="1200" dirty="0" smtClean="0">
                          <a:solidFill>
                            <a:schemeClr val="tx1"/>
                          </a:solidFill>
                          <a:effectLst/>
                          <a:latin typeface="+mn-lt"/>
                          <a:ea typeface="+mn-ea"/>
                          <a:cs typeface="+mn-cs"/>
                        </a:rPr>
                        <a:t>Образовательные задачи в реализации ОО «Познавательное развитие» для интеграции в образовательном процессе по развитию алгоритмических умений у старших дошкольников (познавательно-исследовательская деятельность: ФЭМП)</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hMerge="1">
                  <a:txBody>
                    <a:bodyPr/>
                    <a:lstStyle/>
                    <a:p>
                      <a:endParaRPr lang="ru-RU"/>
                    </a:p>
                  </a:txBody>
                  <a:tcPr/>
                </a:tc>
                <a:extLst>
                  <a:ext uri="{0D108BD9-81ED-4DB2-BD59-A6C34878D82A}">
                    <a16:rowId xmlns:a16="http://schemas.microsoft.com/office/drawing/2014/main" val="2179407941"/>
                  </a:ext>
                </a:extLst>
              </a:tr>
              <a:tr h="239676">
                <a:tc>
                  <a:txBody>
                    <a:bodyPr/>
                    <a:lstStyle/>
                    <a:p>
                      <a:pPr algn="ctr">
                        <a:lnSpc>
                          <a:spcPct val="107000"/>
                        </a:lnSpc>
                        <a:spcAft>
                          <a:spcPts val="0"/>
                        </a:spcAft>
                      </a:pPr>
                      <a:r>
                        <a:rPr lang="ru-RU" sz="1400" b="0" dirty="0">
                          <a:effectLst/>
                        </a:rPr>
                        <a:t>5-6 лет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pPr algn="ctr">
                        <a:lnSpc>
                          <a:spcPct val="107000"/>
                        </a:lnSpc>
                        <a:spcAft>
                          <a:spcPts val="0"/>
                        </a:spcAft>
                      </a:pPr>
                      <a:r>
                        <a:rPr lang="ru-RU" sz="1400" dirty="0">
                          <a:effectLst/>
                        </a:rPr>
                        <a:t>6-7 лет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extLst>
                  <a:ext uri="{0D108BD9-81ED-4DB2-BD59-A6C34878D82A}">
                    <a16:rowId xmlns:a16="http://schemas.microsoft.com/office/drawing/2014/main" val="2336717860"/>
                  </a:ext>
                </a:extLst>
              </a:tr>
              <a:tr h="5215532">
                <a:tc>
                  <a:txBody>
                    <a:bodyPr/>
                    <a:lstStyle/>
                    <a:p>
                      <a:pPr indent="457200"/>
                      <a:r>
                        <a:rPr lang="ru-RU" sz="1400" b="0" i="1" u="sng" kern="1200" dirty="0" smtClean="0">
                          <a:solidFill>
                            <a:schemeClr val="tx1"/>
                          </a:solidFill>
                          <a:effectLst/>
                          <a:latin typeface="+mn-lt"/>
                          <a:ea typeface="+mn-ea"/>
                          <a:cs typeface="+mn-cs"/>
                        </a:rPr>
                        <a:t>Сенсорное развитие</a:t>
                      </a:r>
                      <a:endParaRPr lang="ru-RU" sz="1400" b="0" kern="1200" dirty="0" smtClean="0">
                        <a:solidFill>
                          <a:schemeClr val="tx1"/>
                        </a:solidFill>
                        <a:effectLst/>
                        <a:latin typeface="+mn-lt"/>
                        <a:ea typeface="+mn-ea"/>
                        <a:cs typeface="+mn-cs"/>
                      </a:endParaRPr>
                    </a:p>
                    <a:p>
                      <a:pPr marL="285750" lvl="0" indent="457200" fontAlgn="base">
                        <a:buFont typeface="Wingdings" panose="05000000000000000000" pitchFamily="2" charset="2"/>
                        <a:buChar char="§"/>
                      </a:pPr>
                      <a:r>
                        <a:rPr lang="ru-RU" sz="1400" b="0" u="none" strike="noStrike" kern="1200" dirty="0" smtClean="0">
                          <a:solidFill>
                            <a:schemeClr val="tx1"/>
                          </a:solidFill>
                          <a:effectLst/>
                          <a:latin typeface="+mn-lt"/>
                          <a:ea typeface="+mn-ea"/>
                          <a:cs typeface="+mn-cs"/>
                        </a:rPr>
                        <a:t>Продолжать знакомить с различными геометрическими фигурами, учить использовать в качестве эталонов плоскостные и объемные формы. </a:t>
                      </a:r>
                    </a:p>
                    <a:p>
                      <a:pPr marL="285750" lvl="0" indent="457200" fontAlgn="base">
                        <a:buFont typeface="Wingdings" panose="05000000000000000000" pitchFamily="2" charset="2"/>
                        <a:buChar char="§"/>
                      </a:pPr>
                      <a:r>
                        <a:rPr lang="ru-RU" sz="1400" b="0" u="none" strike="noStrike" kern="1200" dirty="0" smtClean="0">
                          <a:solidFill>
                            <a:schemeClr val="tx1"/>
                          </a:solidFill>
                          <a:effectLst/>
                          <a:latin typeface="+mn-lt"/>
                          <a:ea typeface="+mn-ea"/>
                          <a:cs typeface="+mn-cs"/>
                        </a:rPr>
                        <a:t>Развивать познавательно-исследовательский интерес, внимание, воображение, мышление, умение понимать поставленную задачу (что нужно делать), способы ее достижения (как делать). </a:t>
                      </a:r>
                    </a:p>
                    <a:p>
                      <a:pPr indent="457200"/>
                      <a:r>
                        <a:rPr lang="ru-RU" sz="1400" b="0" i="1" u="sng" kern="1200" dirty="0" smtClean="0">
                          <a:solidFill>
                            <a:schemeClr val="tx1"/>
                          </a:solidFill>
                          <a:effectLst/>
                          <a:latin typeface="+mn-lt"/>
                          <a:ea typeface="+mn-ea"/>
                          <a:cs typeface="+mn-cs"/>
                        </a:rPr>
                        <a:t>Развитие познавательных действий </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Развивать умение детей читать (понимать) и составлять схемы, модели и алгоритмы собственной деятельности.</a:t>
                      </a:r>
                    </a:p>
                    <a:p>
                      <a:pPr indent="457200"/>
                      <a:r>
                        <a:rPr lang="ru-RU" sz="1400" b="0" i="1" u="sng" kern="1200" dirty="0" smtClean="0">
                          <a:solidFill>
                            <a:schemeClr val="tx1"/>
                          </a:solidFill>
                          <a:effectLst/>
                          <a:latin typeface="+mn-lt"/>
                          <a:ea typeface="+mn-ea"/>
                          <a:cs typeface="+mn-cs"/>
                        </a:rPr>
                        <a:t>Сравнение предметов и групп предметов</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Совершенствовать умение выделять группы предметов или фигур, обладающих общим свойством, выделять часть группы, выражать в речи признаки сходства и различия отдельных предметов и их групп. Развивать умения объединять группы предметов, разбивать на части по какому-либо признаку, устанавливать взаимосвязь между частью и целым.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Развивать умение обозначать свойства фигур с помощью знаков (символов).</a:t>
                      </a:r>
                      <a:endParaRPr lang="ru-RU" sz="1400" b="0" u="none" strike="noStrike" kern="1200" dirty="0">
                        <a:solidFill>
                          <a:schemeClr val="tx1"/>
                        </a:solidFill>
                        <a:effectLst/>
                        <a:latin typeface="+mn-lt"/>
                        <a:ea typeface="+mn-ea"/>
                        <a:cs typeface="+mn-cs"/>
                      </a:endParaRPr>
                    </a:p>
                  </a:txBody>
                  <a:tcPr marL="26717" marR="26717" marT="0" marB="0"/>
                </a:tc>
                <a:tc>
                  <a:txBody>
                    <a:bodyPr/>
                    <a:lstStyle/>
                    <a:p>
                      <a:pPr indent="457200"/>
                      <a:r>
                        <a:rPr lang="ru-RU" sz="1400" b="0" i="1" u="sng" kern="1200" dirty="0" smtClean="0">
                          <a:solidFill>
                            <a:schemeClr val="tx1"/>
                          </a:solidFill>
                          <a:effectLst/>
                          <a:latin typeface="+mn-lt"/>
                          <a:ea typeface="+mn-ea"/>
                          <a:cs typeface="+mn-cs"/>
                        </a:rPr>
                        <a:t>Сенсорное развитие</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Учить выделять в процессе восприятия несколько качеств предметов; сравнивать предметы по форме, величине, строению, положению в пространстве, цвету; выделять характерные детали, сочетания цветов и оттенков, различные звуки (музыкальные, природные, звуки улицы и др.). </a:t>
                      </a:r>
                    </a:p>
                    <a:p>
                      <a:pPr indent="457200"/>
                      <a:r>
                        <a:rPr lang="ru-RU" sz="1400" b="0" i="1" u="sng" kern="1200" dirty="0" smtClean="0">
                          <a:solidFill>
                            <a:schemeClr val="tx1"/>
                          </a:solidFill>
                          <a:effectLst/>
                          <a:latin typeface="+mn-lt"/>
                          <a:ea typeface="+mn-ea"/>
                          <a:cs typeface="+mn-cs"/>
                        </a:rPr>
                        <a:t>Развитие познавательных действий</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Развивать умение добывать информацию различными способами, учить определять оптимальный способ получения необходимой информации в соответствии с условиями и целями деятельности.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Продолжать развивать умение самостоятельно действовать в соответствии с предлагаемым алгоритмом; ставить цель, составлять собственный алгоритм; обнаруживать несоответствие результата и цели; корректировать свою деятельность.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Продолжать развивать навыки учебной деятельности: внимательно слушать воспитателя, действовать по предложенному им плану, а также самостоятельно планировать свои действия, выполнять поставленную умственную задачу, правильно оценивать результаты своей деятельности.</a:t>
                      </a:r>
                      <a:endParaRPr lang="ru-RU" sz="1400" b="0" u="none" strike="noStrike" kern="1200" dirty="0">
                        <a:solidFill>
                          <a:schemeClr val="tx1"/>
                        </a:solidFill>
                        <a:effectLst/>
                        <a:latin typeface="+mn-lt"/>
                        <a:ea typeface="+mn-ea"/>
                        <a:cs typeface="+mn-cs"/>
                      </a:endParaRPr>
                    </a:p>
                  </a:txBody>
                  <a:tcPr marL="26717" marR="26717" marT="0" marB="0"/>
                </a:tc>
                <a:extLst>
                  <a:ext uri="{0D108BD9-81ED-4DB2-BD59-A6C34878D82A}">
                    <a16:rowId xmlns:a16="http://schemas.microsoft.com/office/drawing/2014/main" val="1633692177"/>
                  </a:ext>
                </a:extLst>
              </a:tr>
            </a:tbl>
          </a:graphicData>
        </a:graphic>
      </p:graphicFrame>
    </p:spTree>
    <p:extLst>
      <p:ext uri="{BB962C8B-B14F-4D97-AF65-F5344CB8AC3E}">
        <p14:creationId xmlns:p14="http://schemas.microsoft.com/office/powerpoint/2010/main" val="7047978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303325454"/>
              </p:ext>
            </p:extLst>
          </p:nvPr>
        </p:nvGraphicFramePr>
        <p:xfrm>
          <a:off x="429491" y="715621"/>
          <a:ext cx="11568546" cy="6266388"/>
        </p:xfrm>
        <a:graphic>
          <a:graphicData uri="http://schemas.openxmlformats.org/drawingml/2006/table">
            <a:tbl>
              <a:tblPr firstRow="1" firstCol="1" bandRow="1">
                <a:tableStyleId>{3B4B98B0-60AC-42C2-AFA5-B58CD77FA1E5}</a:tableStyleId>
              </a:tblPr>
              <a:tblGrid>
                <a:gridCol w="5783654">
                  <a:extLst>
                    <a:ext uri="{9D8B030D-6E8A-4147-A177-3AD203B41FA5}">
                      <a16:colId xmlns:a16="http://schemas.microsoft.com/office/drawing/2014/main" val="4106121180"/>
                    </a:ext>
                  </a:extLst>
                </a:gridCol>
                <a:gridCol w="5784892">
                  <a:extLst>
                    <a:ext uri="{9D8B030D-6E8A-4147-A177-3AD203B41FA5}">
                      <a16:colId xmlns:a16="http://schemas.microsoft.com/office/drawing/2014/main" val="18888074"/>
                    </a:ext>
                  </a:extLst>
                </a:gridCol>
              </a:tblGrid>
              <a:tr h="479352">
                <a:tc gridSpan="2">
                  <a:txBody>
                    <a:bodyPr/>
                    <a:lstStyle/>
                    <a:p>
                      <a:pPr algn="ctr">
                        <a:lnSpc>
                          <a:spcPct val="107000"/>
                        </a:lnSpc>
                        <a:spcAft>
                          <a:spcPts val="0"/>
                        </a:spcAft>
                      </a:pPr>
                      <a:r>
                        <a:rPr lang="ru-RU" sz="1400" b="1" kern="1200" dirty="0" smtClean="0">
                          <a:solidFill>
                            <a:schemeClr val="tx1"/>
                          </a:solidFill>
                          <a:effectLst/>
                          <a:latin typeface="+mn-lt"/>
                          <a:ea typeface="+mn-ea"/>
                          <a:cs typeface="+mn-cs"/>
                        </a:rPr>
                        <a:t>Образовательные задачи в реализации ОО «Познавательное развитие» для интеграции в образовательном процессе по развитию алгоритмических умений у старших дошкольников (познавательно-исследовательская деятельность: ФЭМП)</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hMerge="1">
                  <a:txBody>
                    <a:bodyPr/>
                    <a:lstStyle/>
                    <a:p>
                      <a:endParaRPr lang="ru-RU"/>
                    </a:p>
                  </a:txBody>
                  <a:tcPr/>
                </a:tc>
                <a:extLst>
                  <a:ext uri="{0D108BD9-81ED-4DB2-BD59-A6C34878D82A}">
                    <a16:rowId xmlns:a16="http://schemas.microsoft.com/office/drawing/2014/main" val="2179407941"/>
                  </a:ext>
                </a:extLst>
              </a:tr>
              <a:tr h="239676">
                <a:tc>
                  <a:txBody>
                    <a:bodyPr/>
                    <a:lstStyle/>
                    <a:p>
                      <a:pPr algn="ctr">
                        <a:lnSpc>
                          <a:spcPct val="107000"/>
                        </a:lnSpc>
                        <a:spcAft>
                          <a:spcPts val="0"/>
                        </a:spcAft>
                      </a:pPr>
                      <a:r>
                        <a:rPr lang="ru-RU" sz="1400" b="0" dirty="0">
                          <a:effectLst/>
                        </a:rPr>
                        <a:t>5-6 лет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pPr algn="ctr">
                        <a:lnSpc>
                          <a:spcPct val="107000"/>
                        </a:lnSpc>
                        <a:spcAft>
                          <a:spcPts val="0"/>
                        </a:spcAft>
                      </a:pPr>
                      <a:r>
                        <a:rPr lang="ru-RU" sz="1400" dirty="0">
                          <a:effectLst/>
                        </a:rPr>
                        <a:t>6-7 лет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extLst>
                  <a:ext uri="{0D108BD9-81ED-4DB2-BD59-A6C34878D82A}">
                    <a16:rowId xmlns:a16="http://schemas.microsoft.com/office/drawing/2014/main" val="2336717860"/>
                  </a:ext>
                </a:extLst>
              </a:tr>
              <a:tr h="5215532">
                <a:tc>
                  <a:txBody>
                    <a:bodyPr/>
                    <a:lstStyle/>
                    <a:p>
                      <a:pPr indent="457200"/>
                      <a:r>
                        <a:rPr lang="ru-RU" sz="1400" b="0" i="1" u="sng" kern="1200" dirty="0" smtClean="0">
                          <a:solidFill>
                            <a:schemeClr val="tx1"/>
                          </a:solidFill>
                          <a:effectLst/>
                          <a:latin typeface="+mn-lt"/>
                          <a:ea typeface="+mn-ea"/>
                          <a:cs typeface="+mn-cs"/>
                        </a:rPr>
                        <a:t>Количество и счет</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Развивать умение считать в пределах 10 (и в больших пределах в зависимости от успехов детей группы) в прямом и обратном порядке, соотносить запись чисел 1–10 с количеством.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Тренировать умение правильно пользоваться порядковыми и количественными числительными. Формировать представление о числе 0, умение соотносить цифру 0 с ситуацией отсутствия предметов.  Развивать умение при сравнении на наглядной основе групп предметов по количеству пользоваться знаками =, ≠,&gt;, &lt;и отвечать на вопрос: «На сколько больше?», «На сколько меньше?».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первичные представления о сложении и вычитании групп предметов, умение использовать знаки + и — для записи сложения и вычитания.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опыт сравнения, сложения и вычитания чисел в пределах 10, опираясь на наглядность. Формировать первичный опыт составления по картинкам простейших (в одно действие) задач на сложение и вычитание и умение решать задачи с числами в пределах 10. </a:t>
                      </a:r>
                    </a:p>
                    <a:p>
                      <a:pPr lvl="0" indent="457200" fontAlgn="base"/>
                      <a:endParaRPr lang="ru-RU" sz="1400" b="0" u="none" strike="noStrike" kern="1200" dirty="0">
                        <a:solidFill>
                          <a:schemeClr val="tx1"/>
                        </a:solidFill>
                        <a:effectLst/>
                        <a:latin typeface="+mn-lt"/>
                        <a:ea typeface="+mn-ea"/>
                        <a:cs typeface="+mn-cs"/>
                      </a:endParaRPr>
                    </a:p>
                  </a:txBody>
                  <a:tcPr marL="26717" marR="26717" marT="0" marB="0"/>
                </a:tc>
                <a:tc>
                  <a:txBody>
                    <a:bodyPr/>
                    <a:lstStyle/>
                    <a:p>
                      <a:pPr indent="457200"/>
                      <a:r>
                        <a:rPr lang="ru-RU" sz="1400" b="0" i="1" u="sng" kern="1200" dirty="0" smtClean="0">
                          <a:solidFill>
                            <a:schemeClr val="tx1"/>
                          </a:solidFill>
                          <a:effectLst/>
                          <a:latin typeface="+mn-lt"/>
                          <a:ea typeface="+mn-ea"/>
                          <a:cs typeface="+mn-cs"/>
                        </a:rPr>
                        <a:t>Количество и счет </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Закреплять умение строить графические модели чисел в пределах 10, называть для каждого предыдущее и последующее числа, сравнивать рядом стоящие числа.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первичное представление о составе чисел первого десятка. </a:t>
                      </a:r>
                    </a:p>
                    <a:p>
                      <a:pPr marL="285750" indent="457200">
                        <a:buFont typeface="Arial" panose="020B0604020202020204" pitchFamily="34" charset="0"/>
                        <a:buChar char="•"/>
                      </a:pPr>
                      <a:r>
                        <a:rPr lang="ru-RU" sz="1400" b="0" kern="1200" dirty="0" smtClean="0">
                          <a:solidFill>
                            <a:schemeClr val="tx1"/>
                          </a:solidFill>
                          <a:effectLst/>
                          <a:latin typeface="+mn-lt"/>
                          <a:ea typeface="+mn-ea"/>
                          <a:cs typeface="+mn-cs"/>
                        </a:rPr>
                        <a:t>Продолжать развивать умение решать на наглядной основе простые (в одно действие) задачи на сложение </a:t>
                      </a:r>
                    </a:p>
                    <a:p>
                      <a:pPr indent="457200"/>
                      <a:r>
                        <a:rPr lang="ru-RU" sz="1400" b="0" i="1" u="sng" kern="1200" dirty="0" smtClean="0">
                          <a:solidFill>
                            <a:schemeClr val="tx1"/>
                          </a:solidFill>
                          <a:effectLst/>
                          <a:latin typeface="+mn-lt"/>
                          <a:ea typeface="+mn-ea"/>
                          <a:cs typeface="+mn-cs"/>
                        </a:rPr>
                        <a:t>Величины </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Закреплять умение измерять длину (высоту, ширину) и объем (вместимость) с помощью мерки.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элементарные представления о способах непосредственного сравнения массы и способах ее измерения с помощью мерки.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первичные представления о зависимости результатов измерения площади и массы от величины мерки и о необходимости единой мерки при сравнении величин.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Познакомить с общепринятыми единицами измерения величин (сантиметром, литром, килограммом).</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Развивать имеющиеся у детей представления о плоских и объемных геометрических фигурах, и их элементах.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первичные представления о многоугольнике, параллелепипеде (коробке) и их элементах; развивать умение находить предметы данной формы в окружающей обстановке. </a:t>
                      </a:r>
                    </a:p>
                    <a:p>
                      <a:pPr marL="285750" lvl="0" indent="457200" fontAlgn="base">
                        <a:buFont typeface="Arial" panose="020B0604020202020204" pitchFamily="34" charset="0"/>
                        <a:buChar char="•"/>
                      </a:pPr>
                      <a:endParaRPr lang="ru-RU" sz="1400" b="0" u="none" strike="noStrike" kern="1200" dirty="0" smtClean="0">
                        <a:solidFill>
                          <a:schemeClr val="tx1"/>
                        </a:solidFill>
                        <a:effectLst/>
                        <a:latin typeface="+mn-lt"/>
                        <a:ea typeface="+mn-ea"/>
                        <a:cs typeface="+mn-cs"/>
                      </a:endParaRPr>
                    </a:p>
                    <a:p>
                      <a:pPr indent="457200"/>
                      <a:endParaRPr lang="ru-RU" sz="1400" b="0" u="none" strike="noStrike" kern="1200" dirty="0">
                        <a:solidFill>
                          <a:schemeClr val="tx1"/>
                        </a:solidFill>
                        <a:effectLst/>
                        <a:latin typeface="+mn-lt"/>
                        <a:ea typeface="+mn-ea"/>
                        <a:cs typeface="+mn-cs"/>
                      </a:endParaRPr>
                    </a:p>
                  </a:txBody>
                  <a:tcPr marL="26717" marR="26717" marT="0" marB="0"/>
                </a:tc>
                <a:extLst>
                  <a:ext uri="{0D108BD9-81ED-4DB2-BD59-A6C34878D82A}">
                    <a16:rowId xmlns:a16="http://schemas.microsoft.com/office/drawing/2014/main" val="1633692177"/>
                  </a:ext>
                </a:extLst>
              </a:tr>
            </a:tbl>
          </a:graphicData>
        </a:graphic>
      </p:graphicFrame>
    </p:spTree>
    <p:extLst>
      <p:ext uri="{BB962C8B-B14F-4D97-AF65-F5344CB8AC3E}">
        <p14:creationId xmlns:p14="http://schemas.microsoft.com/office/powerpoint/2010/main" val="2963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223533586"/>
              </p:ext>
            </p:extLst>
          </p:nvPr>
        </p:nvGraphicFramePr>
        <p:xfrm>
          <a:off x="429491" y="715621"/>
          <a:ext cx="11568546" cy="6053028"/>
        </p:xfrm>
        <a:graphic>
          <a:graphicData uri="http://schemas.openxmlformats.org/drawingml/2006/table">
            <a:tbl>
              <a:tblPr firstRow="1" firstCol="1" bandRow="1">
                <a:tableStyleId>{3B4B98B0-60AC-42C2-AFA5-B58CD77FA1E5}</a:tableStyleId>
              </a:tblPr>
              <a:tblGrid>
                <a:gridCol w="5783654">
                  <a:extLst>
                    <a:ext uri="{9D8B030D-6E8A-4147-A177-3AD203B41FA5}">
                      <a16:colId xmlns:a16="http://schemas.microsoft.com/office/drawing/2014/main" val="4106121180"/>
                    </a:ext>
                  </a:extLst>
                </a:gridCol>
                <a:gridCol w="5784892">
                  <a:extLst>
                    <a:ext uri="{9D8B030D-6E8A-4147-A177-3AD203B41FA5}">
                      <a16:colId xmlns:a16="http://schemas.microsoft.com/office/drawing/2014/main" val="18888074"/>
                    </a:ext>
                  </a:extLst>
                </a:gridCol>
              </a:tblGrid>
              <a:tr h="479352">
                <a:tc gridSpan="2">
                  <a:txBody>
                    <a:bodyPr/>
                    <a:lstStyle/>
                    <a:p>
                      <a:pPr algn="ctr">
                        <a:lnSpc>
                          <a:spcPct val="107000"/>
                        </a:lnSpc>
                        <a:spcAft>
                          <a:spcPts val="0"/>
                        </a:spcAft>
                      </a:pPr>
                      <a:r>
                        <a:rPr lang="ru-RU" sz="1400" b="1" kern="1200" dirty="0" smtClean="0">
                          <a:solidFill>
                            <a:schemeClr val="tx1"/>
                          </a:solidFill>
                          <a:effectLst/>
                          <a:latin typeface="+mn-lt"/>
                          <a:ea typeface="+mn-ea"/>
                          <a:cs typeface="+mn-cs"/>
                        </a:rPr>
                        <a:t>Образовательные задачи в реализации ОО «Познавательное развитие» для интеграции в образовательном процессе по развитию алгоритмических умений у старших дошкольников (познавательно-исследовательская деятельность: ФЭМП)</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hMerge="1">
                  <a:txBody>
                    <a:bodyPr/>
                    <a:lstStyle/>
                    <a:p>
                      <a:endParaRPr lang="ru-RU"/>
                    </a:p>
                  </a:txBody>
                  <a:tcPr/>
                </a:tc>
                <a:extLst>
                  <a:ext uri="{0D108BD9-81ED-4DB2-BD59-A6C34878D82A}">
                    <a16:rowId xmlns:a16="http://schemas.microsoft.com/office/drawing/2014/main" val="2179407941"/>
                  </a:ext>
                </a:extLst>
              </a:tr>
              <a:tr h="239676">
                <a:tc>
                  <a:txBody>
                    <a:bodyPr/>
                    <a:lstStyle/>
                    <a:p>
                      <a:pPr algn="ctr">
                        <a:lnSpc>
                          <a:spcPct val="107000"/>
                        </a:lnSpc>
                        <a:spcAft>
                          <a:spcPts val="0"/>
                        </a:spcAft>
                      </a:pPr>
                      <a:r>
                        <a:rPr lang="ru-RU" sz="1400" b="0" dirty="0">
                          <a:effectLst/>
                        </a:rPr>
                        <a:t>5-6 лет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pPr algn="ctr">
                        <a:lnSpc>
                          <a:spcPct val="107000"/>
                        </a:lnSpc>
                        <a:spcAft>
                          <a:spcPts val="0"/>
                        </a:spcAft>
                      </a:pPr>
                      <a:r>
                        <a:rPr lang="ru-RU" sz="1400" dirty="0">
                          <a:effectLst/>
                        </a:rPr>
                        <a:t>6-7 лет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extLst>
                  <a:ext uri="{0D108BD9-81ED-4DB2-BD59-A6C34878D82A}">
                    <a16:rowId xmlns:a16="http://schemas.microsoft.com/office/drawing/2014/main" val="2336717860"/>
                  </a:ext>
                </a:extLst>
              </a:tr>
              <a:tr h="5215532">
                <a:tc>
                  <a:txBody>
                    <a:bodyPr/>
                    <a:lstStyle/>
                    <a:p>
                      <a:pPr indent="457200"/>
                      <a:r>
                        <a:rPr lang="ru-RU" sz="1400" b="0" i="1" u="sng" kern="1200" dirty="0" smtClean="0">
                          <a:solidFill>
                            <a:schemeClr val="tx1"/>
                          </a:solidFill>
                          <a:effectLst/>
                          <a:latin typeface="+mn-lt"/>
                          <a:ea typeface="+mn-ea"/>
                          <a:cs typeface="+mn-cs"/>
                        </a:rPr>
                        <a:t>Геометрические формы </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Расширять и уточнять представления о геометрических фигурах: плоских — квадрат, круг, треугольник, прямоугольник, овал; объемных — шар, куб, цилиндр, конус, призма, пирамида; закреплять умение узнавать и называть эти фигуры, находить сходные формы в окружающей обстановке.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представление о различии между плоскими и объемными геометрическими фигурами и об элементах этих фигур. </a:t>
                      </a:r>
                    </a:p>
                    <a:p>
                      <a:pPr indent="457200"/>
                      <a:r>
                        <a:rPr lang="ru-RU" sz="1400" b="0" i="1" u="sng" kern="1200" dirty="0" smtClean="0">
                          <a:solidFill>
                            <a:schemeClr val="tx1"/>
                          </a:solidFill>
                          <a:effectLst/>
                          <a:latin typeface="+mn-lt"/>
                          <a:ea typeface="+mn-ea"/>
                          <a:cs typeface="+mn-cs"/>
                        </a:rPr>
                        <a:t>Величины </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первичные представления об измерении длины, высоты предметов с помощью условной мерки.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Формировать первичные представления о непосредственном сравнении сосудов по объему (вместимости); об измерении объема сосудов с помощью условной мерки. </a:t>
                      </a:r>
                    </a:p>
                    <a:p>
                      <a:pPr indent="457200"/>
                      <a:r>
                        <a:rPr lang="ru-RU" sz="1400" b="0" i="1" u="sng" kern="1200" dirty="0" smtClean="0">
                          <a:solidFill>
                            <a:schemeClr val="tx1"/>
                          </a:solidFill>
                          <a:effectLst/>
                          <a:latin typeface="+mn-lt"/>
                          <a:ea typeface="+mn-ea"/>
                          <a:cs typeface="+mn-cs"/>
                        </a:rPr>
                        <a:t>Пространственно-временные представления</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Уточнять и расширять пространственно-временные представления детей.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Развивать умение ориентироваться на листе бумаги (вверху, внизу, справа, слева, в верхнем правом (в нижнем левом) углу, посередине, внутри, снаружи), выражать в речи местонахождение предмета. Развивать умение определять положение того или иного предмета по отношению не только к себе, но и к другому предмету; двигаться в заданном направлении. </a:t>
                      </a:r>
                    </a:p>
                    <a:p>
                      <a:pPr marL="285750" indent="457200">
                        <a:buFont typeface="Arial" panose="020B0604020202020204" pitchFamily="34" charset="0"/>
                        <a:buChar char="•"/>
                      </a:pPr>
                      <a:r>
                        <a:rPr lang="ru-RU" sz="1400" b="0" kern="1200" dirty="0" smtClean="0">
                          <a:solidFill>
                            <a:schemeClr val="tx1"/>
                          </a:solidFill>
                          <a:effectLst/>
                          <a:latin typeface="+mn-lt"/>
                          <a:ea typeface="+mn-ea"/>
                          <a:cs typeface="+mn-cs"/>
                        </a:rPr>
                        <a:t>Закреплять умение называть части суток (день — ночь, утро — вечер), последовательность дней в неделе.</a:t>
                      </a:r>
                      <a:endParaRPr lang="ru-RU" sz="1400" b="0" u="none" strike="noStrike" kern="1200" dirty="0">
                        <a:solidFill>
                          <a:schemeClr val="tx1"/>
                        </a:solidFill>
                        <a:effectLst/>
                        <a:latin typeface="+mn-lt"/>
                        <a:ea typeface="+mn-ea"/>
                        <a:cs typeface="+mn-cs"/>
                      </a:endParaRPr>
                    </a:p>
                  </a:txBody>
                  <a:tcPr marL="26717" marR="26717" marT="0" marB="0"/>
                </a:tc>
                <a:tc>
                  <a:txBody>
                    <a:bodyPr/>
                    <a:lstStyle/>
                    <a:p>
                      <a:pPr indent="457200"/>
                      <a:r>
                        <a:rPr lang="ru-RU" sz="1400" b="0" i="1" u="sng" kern="1200" dirty="0" smtClean="0">
                          <a:solidFill>
                            <a:schemeClr val="tx1"/>
                          </a:solidFill>
                          <a:effectLst/>
                          <a:latin typeface="+mn-lt"/>
                          <a:ea typeface="+mn-ea"/>
                          <a:cs typeface="+mn-cs"/>
                        </a:rPr>
                        <a:t>Пространственно-временные представления </a:t>
                      </a:r>
                      <a:endParaRPr lang="ru-RU" sz="1400" b="0" kern="1200" dirty="0" smtClean="0">
                        <a:solidFill>
                          <a:schemeClr val="tx1"/>
                        </a:solidFill>
                        <a:effectLst/>
                        <a:latin typeface="+mn-lt"/>
                        <a:ea typeface="+mn-ea"/>
                        <a:cs typeface="+mn-cs"/>
                      </a:endParaRP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Уточнять и расширять пространственно-временные представления.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Продолжить развивать умения ориентироваться на листе бумаги в клетку; ориентироваться в пространстве, в том числе с помощью плана. </a:t>
                      </a:r>
                    </a:p>
                    <a:p>
                      <a:pPr marL="285750" lvl="0" indent="457200" fontAlgn="base">
                        <a:buFont typeface="Arial" panose="020B0604020202020204" pitchFamily="34" charset="0"/>
                        <a:buChar char="•"/>
                      </a:pPr>
                      <a:r>
                        <a:rPr lang="ru-RU" sz="1400" b="0" u="none" strike="noStrike" kern="1200" dirty="0" smtClean="0">
                          <a:solidFill>
                            <a:schemeClr val="tx1"/>
                          </a:solidFill>
                          <a:effectLst/>
                          <a:latin typeface="+mn-lt"/>
                          <a:ea typeface="+mn-ea"/>
                          <a:cs typeface="+mn-cs"/>
                        </a:rPr>
                        <a:t>Закреплять умения устанавливать последовательность событий; определять и называть части суток, последовательность дней в неделе, последовательность месяцев в году. </a:t>
                      </a:r>
                    </a:p>
                    <a:p>
                      <a:pPr marL="285750" indent="457200">
                        <a:buFont typeface="Arial" panose="020B0604020202020204" pitchFamily="34" charset="0"/>
                        <a:buChar char="•"/>
                      </a:pPr>
                      <a:r>
                        <a:rPr lang="ru-RU" sz="1400" b="0" kern="1200" dirty="0" smtClean="0">
                          <a:solidFill>
                            <a:schemeClr val="tx1"/>
                          </a:solidFill>
                          <a:effectLst/>
                          <a:latin typeface="+mn-lt"/>
                          <a:ea typeface="+mn-ea"/>
                          <a:cs typeface="+mn-cs"/>
                        </a:rPr>
                        <a:t>Формировать опыт пользования часами (в элементарных случаях) для определения времени.</a:t>
                      </a:r>
                      <a:endParaRPr lang="ru-RU" sz="1400" b="0" u="none" strike="noStrike" kern="1200" dirty="0">
                        <a:solidFill>
                          <a:schemeClr val="tx1"/>
                        </a:solidFill>
                        <a:effectLst/>
                        <a:latin typeface="+mn-lt"/>
                        <a:ea typeface="+mn-ea"/>
                        <a:cs typeface="+mn-cs"/>
                      </a:endParaRPr>
                    </a:p>
                  </a:txBody>
                  <a:tcPr marL="26717" marR="26717" marT="0" marB="0"/>
                </a:tc>
                <a:extLst>
                  <a:ext uri="{0D108BD9-81ED-4DB2-BD59-A6C34878D82A}">
                    <a16:rowId xmlns:a16="http://schemas.microsoft.com/office/drawing/2014/main" val="1633692177"/>
                  </a:ext>
                </a:extLst>
              </a:tr>
            </a:tbl>
          </a:graphicData>
        </a:graphic>
      </p:graphicFrame>
    </p:spTree>
    <p:extLst>
      <p:ext uri="{BB962C8B-B14F-4D97-AF65-F5344CB8AC3E}">
        <p14:creationId xmlns:p14="http://schemas.microsoft.com/office/powerpoint/2010/main" val="1457367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 name="Прямая соединительная линия 23"/>
          <p:cNvCxnSpPr/>
          <p:nvPr/>
        </p:nvCxnSpPr>
        <p:spPr>
          <a:xfrm flipV="1">
            <a:off x="6381896" y="512485"/>
            <a:ext cx="5718629" cy="5308"/>
          </a:xfrm>
          <a:prstGeom prst="line">
            <a:avLst/>
          </a:prstGeom>
          <a:ln w="38100"/>
          <a:scene3d>
            <a:camera prst="orthographicFront"/>
            <a:lightRig rig="threePt" dir="t"/>
          </a:scene3d>
          <a:sp3d>
            <a:bevelT prst="convex"/>
          </a:sp3d>
        </p:spPr>
        <p:style>
          <a:lnRef idx="3">
            <a:schemeClr val="accent1"/>
          </a:lnRef>
          <a:fillRef idx="0">
            <a:schemeClr val="accent1"/>
          </a:fillRef>
          <a:effectRef idx="2">
            <a:schemeClr val="accent1"/>
          </a:effectRef>
          <a:fontRef idx="minor">
            <a:schemeClr val="tx1"/>
          </a:fontRef>
        </p:style>
      </p:cxnSp>
      <p:sp>
        <p:nvSpPr>
          <p:cNvPr id="25" name="Прямоугольник 24"/>
          <p:cNvSpPr/>
          <p:nvPr/>
        </p:nvSpPr>
        <p:spPr>
          <a:xfrm>
            <a:off x="6312837" y="-54767"/>
            <a:ext cx="5806590" cy="480260"/>
          </a:xfrm>
          <a:prstGeom prst="rect">
            <a:avLst/>
          </a:prstGeom>
        </p:spPr>
        <p:txBody>
          <a:bodyPr wrap="none">
            <a:spAutoFit/>
          </a:bodyPr>
          <a:lstStyle/>
          <a:p>
            <a:pPr algn="ctr">
              <a:lnSpc>
                <a:spcPts val="3360"/>
              </a:lnSpc>
              <a:spcBef>
                <a:spcPts val="0"/>
              </a:spcBef>
              <a:spcAft>
                <a:spcPts val="0"/>
              </a:spcAft>
            </a:pPr>
            <a:r>
              <a:rPr lang="ru-RU" b="1" i="1" dirty="0">
                <a:solidFill>
                  <a:srgbClr val="002060"/>
                </a:solidFill>
                <a:cs typeface="Arial" panose="020B0604020202020204" pitchFamily="34" charset="0"/>
              </a:rPr>
              <a:t>«Алгоритмическое раздолье для детей в Лукоморье</a:t>
            </a:r>
            <a:r>
              <a:rPr lang="ru-RU" b="1" i="1" dirty="0" smtClean="0">
                <a:solidFill>
                  <a:srgbClr val="002060"/>
                </a:solidFill>
                <a:cs typeface="Arial" panose="020B0604020202020204" pitchFamily="34" charset="0"/>
              </a:rPr>
              <a:t>» </a:t>
            </a:r>
            <a:endParaRPr lang="ru-RU" b="1" i="1" dirty="0">
              <a:solidFill>
                <a:srgbClr val="002060"/>
              </a:solidFill>
              <a:cs typeface="Arial" panose="020B0604020202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077854913"/>
              </p:ext>
            </p:extLst>
          </p:nvPr>
        </p:nvGraphicFramePr>
        <p:xfrm>
          <a:off x="429491" y="715621"/>
          <a:ext cx="11568546" cy="6213756"/>
        </p:xfrm>
        <a:graphic>
          <a:graphicData uri="http://schemas.openxmlformats.org/drawingml/2006/table">
            <a:tbl>
              <a:tblPr firstRow="1" firstCol="1" bandRow="1">
                <a:tableStyleId>{3B4B98B0-60AC-42C2-AFA5-B58CD77FA1E5}</a:tableStyleId>
              </a:tblPr>
              <a:tblGrid>
                <a:gridCol w="5783654">
                  <a:extLst>
                    <a:ext uri="{9D8B030D-6E8A-4147-A177-3AD203B41FA5}">
                      <a16:colId xmlns:a16="http://schemas.microsoft.com/office/drawing/2014/main" val="4106121180"/>
                    </a:ext>
                  </a:extLst>
                </a:gridCol>
                <a:gridCol w="5784892">
                  <a:extLst>
                    <a:ext uri="{9D8B030D-6E8A-4147-A177-3AD203B41FA5}">
                      <a16:colId xmlns:a16="http://schemas.microsoft.com/office/drawing/2014/main" val="18888074"/>
                    </a:ext>
                  </a:extLst>
                </a:gridCol>
              </a:tblGrid>
              <a:tr h="295761">
                <a:tc gridSpan="2">
                  <a:txBody>
                    <a:bodyPr/>
                    <a:lstStyle/>
                    <a:p>
                      <a:pPr algn="ctr"/>
                      <a:r>
                        <a:rPr lang="ru-RU" sz="1400" b="1" kern="1200" dirty="0" smtClean="0">
                          <a:solidFill>
                            <a:schemeClr val="tx1"/>
                          </a:solidFill>
                          <a:effectLst/>
                          <a:latin typeface="+mn-lt"/>
                          <a:ea typeface="+mn-ea"/>
                          <a:cs typeface="+mn-cs"/>
                        </a:rPr>
                        <a:t>Образовательные задачи в реализации ОО «Художественно-эстетическое развитие» для интеграции в образовательном процессе по развитию алгоритмических умений у старших дошкольников (изобразительная деятельность)</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hMerge="1">
                  <a:txBody>
                    <a:bodyPr/>
                    <a:lstStyle/>
                    <a:p>
                      <a:endParaRPr lang="ru-RU"/>
                    </a:p>
                  </a:txBody>
                  <a:tcPr/>
                </a:tc>
                <a:extLst>
                  <a:ext uri="{0D108BD9-81ED-4DB2-BD59-A6C34878D82A}">
                    <a16:rowId xmlns:a16="http://schemas.microsoft.com/office/drawing/2014/main" val="2179407941"/>
                  </a:ext>
                </a:extLst>
              </a:tr>
              <a:tr h="239676">
                <a:tc>
                  <a:txBody>
                    <a:bodyPr/>
                    <a:lstStyle/>
                    <a:p>
                      <a:pPr algn="ctr">
                        <a:lnSpc>
                          <a:spcPct val="107000"/>
                        </a:lnSpc>
                        <a:spcAft>
                          <a:spcPts val="0"/>
                        </a:spcAft>
                      </a:pPr>
                      <a:r>
                        <a:rPr lang="ru-RU" sz="1400" b="0" dirty="0" smtClean="0">
                          <a:effectLst/>
                        </a:rPr>
                        <a:t>5-6 </a:t>
                      </a:r>
                      <a:r>
                        <a:rPr lang="ru-RU" sz="1400" b="0" dirty="0">
                          <a:effectLst/>
                        </a:rPr>
                        <a:t>лет</a:t>
                      </a:r>
                      <a:endParaRPr lang="ru-RU"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tc>
                  <a:txBody>
                    <a:bodyPr/>
                    <a:lstStyle/>
                    <a:p>
                      <a:pPr algn="ctr">
                        <a:lnSpc>
                          <a:spcPct val="107000"/>
                        </a:lnSpc>
                        <a:spcAft>
                          <a:spcPts val="0"/>
                        </a:spcAft>
                      </a:pPr>
                      <a:r>
                        <a:rPr lang="ru-RU" sz="1400" dirty="0">
                          <a:effectLst/>
                        </a:rPr>
                        <a:t>6-7 лет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26717" marR="26717" marT="0" marB="0"/>
                </a:tc>
                <a:extLst>
                  <a:ext uri="{0D108BD9-81ED-4DB2-BD59-A6C34878D82A}">
                    <a16:rowId xmlns:a16="http://schemas.microsoft.com/office/drawing/2014/main" val="2336717860"/>
                  </a:ext>
                </a:extLst>
              </a:tr>
              <a:tr h="5215532">
                <a:tc>
                  <a:txBody>
                    <a:bodyPr/>
                    <a:lstStyle/>
                    <a:p>
                      <a:pPr indent="457200">
                        <a:lnSpc>
                          <a:spcPct val="100000"/>
                        </a:lnSpc>
                        <a:spcAft>
                          <a:spcPts val="0"/>
                        </a:spcAft>
                      </a:pPr>
                      <a:r>
                        <a:rPr lang="ru-RU" sz="1400" b="0" u="sng" dirty="0">
                          <a:effectLst/>
                          <a:latin typeface="+mn-lt"/>
                          <a:ea typeface="Calibri" panose="020F0502020204030204" pitchFamily="34" charset="0"/>
                          <a:cs typeface="Times New Roman" panose="02020603050405020304" pitchFamily="18" charset="0"/>
                        </a:rPr>
                        <a:t>Рисование</a:t>
                      </a:r>
                      <a:endParaRPr lang="ru-RU" sz="1400" b="0" dirty="0">
                        <a:effectLst/>
                        <a:latin typeface="+mn-lt"/>
                        <a:ea typeface="Calibri" panose="020F0502020204030204" pitchFamily="34" charset="0"/>
                        <a:cs typeface="Times New Roman" panose="02020603050405020304" pitchFamily="18" charset="0"/>
                      </a:endParaRP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Формировать </a:t>
                      </a:r>
                      <a:r>
                        <a:rPr lang="ru-RU" sz="1400" b="0" dirty="0">
                          <a:effectLst/>
                          <a:latin typeface="+mn-lt"/>
                          <a:ea typeface="Calibri" panose="020F0502020204030204" pitchFamily="34" charset="0"/>
                          <a:cs typeface="Times New Roman" panose="02020603050405020304" pitchFamily="18" charset="0"/>
                        </a:rPr>
                        <a:t>умение организовывать свое рабочее место, готовить все необходимое для занятий в соответствии с алгоритмом и без него.</a:t>
                      </a: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Закреплять </a:t>
                      </a:r>
                      <a:r>
                        <a:rPr lang="ru-RU" sz="1400" b="0" dirty="0">
                          <a:effectLst/>
                          <a:latin typeface="+mn-lt"/>
                          <a:ea typeface="Calibri" panose="020F0502020204030204" pitchFamily="34" charset="0"/>
                          <a:cs typeface="Times New Roman" panose="02020603050405020304" pitchFamily="18" charset="0"/>
                        </a:rPr>
                        <a:t>способы и приемы рисования различными изобразительными материалами: акварель, гуашь.</a:t>
                      </a: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Учить </a:t>
                      </a:r>
                      <a:r>
                        <a:rPr lang="ru-RU" sz="1400" b="0" dirty="0">
                          <a:effectLst/>
                          <a:latin typeface="+mn-lt"/>
                          <a:ea typeface="Calibri" panose="020F0502020204030204" pitchFamily="34" charset="0"/>
                          <a:cs typeface="Times New Roman" panose="02020603050405020304" pitchFamily="18" charset="0"/>
                        </a:rPr>
                        <a:t>рисовать кистью разными способами. </a:t>
                      </a: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Учить </a:t>
                      </a:r>
                      <a:r>
                        <a:rPr lang="ru-RU" sz="1400" b="0" dirty="0">
                          <a:effectLst/>
                          <a:latin typeface="+mn-lt"/>
                          <a:ea typeface="Calibri" panose="020F0502020204030204" pitchFamily="34" charset="0"/>
                          <a:cs typeface="Times New Roman" panose="02020603050405020304" pitchFamily="18" charset="0"/>
                        </a:rPr>
                        <a:t>смешивать краски для получения новых цветов и оттенков.</a:t>
                      </a:r>
                    </a:p>
                    <a:p>
                      <a:pPr indent="457200">
                        <a:lnSpc>
                          <a:spcPct val="100000"/>
                        </a:lnSpc>
                        <a:spcAft>
                          <a:spcPts val="0"/>
                        </a:spcAft>
                      </a:pPr>
                      <a:r>
                        <a:rPr lang="ru-RU" sz="1400" b="0" u="sng" dirty="0">
                          <a:effectLst/>
                          <a:latin typeface="+mn-lt"/>
                          <a:ea typeface="Calibri" panose="020F0502020204030204" pitchFamily="34" charset="0"/>
                          <a:cs typeface="Times New Roman" panose="02020603050405020304" pitchFamily="18" charset="0"/>
                        </a:rPr>
                        <a:t>Декоративное рисование </a:t>
                      </a:r>
                      <a:endParaRPr lang="ru-RU" sz="1400" b="0" dirty="0">
                        <a:effectLst/>
                        <a:latin typeface="+mn-lt"/>
                        <a:ea typeface="Calibri" panose="020F0502020204030204" pitchFamily="34" charset="0"/>
                        <a:cs typeface="Times New Roman" panose="02020603050405020304" pitchFamily="18" charset="0"/>
                      </a:endParaRP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Учить </a:t>
                      </a:r>
                      <a:r>
                        <a:rPr lang="ru-RU" sz="1400" b="0" dirty="0">
                          <a:effectLst/>
                          <a:latin typeface="+mn-lt"/>
                          <a:ea typeface="Calibri" panose="020F0502020204030204" pitchFamily="34" charset="0"/>
                          <a:cs typeface="Times New Roman" panose="02020603050405020304" pitchFamily="18" charset="0"/>
                        </a:rPr>
                        <a:t>создавать узоры на листах в форме народного изделия. </a:t>
                      </a: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Учить </a:t>
                      </a:r>
                      <a:r>
                        <a:rPr lang="ru-RU" sz="1400" b="0" dirty="0">
                          <a:effectLst/>
                          <a:latin typeface="+mn-lt"/>
                          <a:ea typeface="Calibri" panose="020F0502020204030204" pitchFamily="34" charset="0"/>
                          <a:cs typeface="Times New Roman" panose="02020603050405020304" pitchFamily="18" charset="0"/>
                        </a:rPr>
                        <a:t>ритмично располагать узор. </a:t>
                      </a:r>
                    </a:p>
                    <a:p>
                      <a:pPr indent="457200">
                        <a:lnSpc>
                          <a:spcPct val="100000"/>
                        </a:lnSpc>
                        <a:spcAft>
                          <a:spcPts val="0"/>
                        </a:spcAft>
                      </a:pPr>
                      <a:r>
                        <a:rPr lang="ru-RU" sz="1400" b="0" u="sng" dirty="0">
                          <a:effectLst/>
                          <a:latin typeface="+mn-lt"/>
                          <a:ea typeface="Calibri" panose="020F0502020204030204" pitchFamily="34" charset="0"/>
                          <a:cs typeface="Times New Roman" panose="02020603050405020304" pitchFamily="18" charset="0"/>
                        </a:rPr>
                        <a:t>Лепка</a:t>
                      </a:r>
                      <a:endParaRPr lang="ru-RU" sz="1400" b="0" dirty="0">
                        <a:effectLst/>
                        <a:latin typeface="+mn-lt"/>
                        <a:ea typeface="Calibri" panose="020F0502020204030204" pitchFamily="34" charset="0"/>
                        <a:cs typeface="Times New Roman" panose="02020603050405020304" pitchFamily="18" charset="0"/>
                      </a:endParaRP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Продолжать </a:t>
                      </a:r>
                      <a:r>
                        <a:rPr lang="ru-RU" sz="1400" b="0" dirty="0">
                          <a:effectLst/>
                          <a:latin typeface="+mn-lt"/>
                          <a:ea typeface="Calibri" panose="020F0502020204030204" pitchFamily="34" charset="0"/>
                          <a:cs typeface="Times New Roman" panose="02020603050405020304" pitchFamily="18" charset="0"/>
                        </a:rPr>
                        <a:t>учить лепить посуду из целого куска глины и пластилина ленточным способом.</a:t>
                      </a: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Закреплять </a:t>
                      </a:r>
                      <a:r>
                        <a:rPr lang="ru-RU" sz="1400" b="0" dirty="0">
                          <a:effectLst/>
                          <a:latin typeface="+mn-lt"/>
                          <a:ea typeface="Calibri" panose="020F0502020204030204" pitchFamily="34" charset="0"/>
                          <a:cs typeface="Times New Roman" panose="02020603050405020304" pitchFamily="18" charset="0"/>
                        </a:rPr>
                        <a:t>умение лепить предметы пластическим, конструктивным и комбинированным способами.</a:t>
                      </a:r>
                    </a:p>
                    <a:p>
                      <a:pPr indent="457200">
                        <a:lnSpc>
                          <a:spcPct val="100000"/>
                        </a:lnSpc>
                        <a:spcAft>
                          <a:spcPts val="0"/>
                        </a:spcAft>
                      </a:pPr>
                      <a:r>
                        <a:rPr lang="ru-RU" sz="1400" b="0" u="sng" dirty="0">
                          <a:effectLst/>
                          <a:latin typeface="+mn-lt"/>
                          <a:ea typeface="Calibri" panose="020F0502020204030204" pitchFamily="34" charset="0"/>
                          <a:cs typeface="Times New Roman" panose="02020603050405020304" pitchFamily="18" charset="0"/>
                        </a:rPr>
                        <a:t>Аппликация</a:t>
                      </a:r>
                      <a:endParaRPr lang="ru-RU" sz="1400" b="0" dirty="0">
                        <a:effectLst/>
                        <a:latin typeface="+mn-lt"/>
                        <a:ea typeface="Calibri" panose="020F0502020204030204" pitchFamily="34" charset="0"/>
                        <a:cs typeface="Times New Roman" panose="02020603050405020304" pitchFamily="18" charset="0"/>
                      </a:endParaRP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Закреплять </a:t>
                      </a:r>
                      <a:r>
                        <a:rPr lang="ru-RU" sz="1400" b="0" dirty="0">
                          <a:effectLst/>
                          <a:latin typeface="+mn-lt"/>
                          <a:ea typeface="Calibri" panose="020F0502020204030204" pitchFamily="34" charset="0"/>
                          <a:cs typeface="Times New Roman" panose="02020603050405020304" pitchFamily="18" charset="0"/>
                        </a:rPr>
                        <a:t>умение разрезать бумагу на короткие и длинные полоски.</a:t>
                      </a: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Закреплять </a:t>
                      </a:r>
                      <a:r>
                        <a:rPr lang="ru-RU" sz="1400" b="0" dirty="0">
                          <a:effectLst/>
                          <a:latin typeface="+mn-lt"/>
                          <a:ea typeface="Calibri" panose="020F0502020204030204" pitchFamily="34" charset="0"/>
                          <a:cs typeface="Times New Roman" panose="02020603050405020304" pitchFamily="18" charset="0"/>
                        </a:rPr>
                        <a:t>умение преобразовывать одни геометрические фигуры в </a:t>
                      </a:r>
                      <a:r>
                        <a:rPr lang="ru-RU" sz="1400" b="0" dirty="0" smtClean="0">
                          <a:effectLst/>
                          <a:latin typeface="+mn-lt"/>
                          <a:ea typeface="Calibri" panose="020F0502020204030204" pitchFamily="34" charset="0"/>
                          <a:cs typeface="Times New Roman" panose="02020603050405020304" pitchFamily="18" charset="0"/>
                        </a:rPr>
                        <a:t>другие.</a:t>
                      </a:r>
                    </a:p>
                    <a:p>
                      <a:pPr marL="285750" indent="457200">
                        <a:lnSpc>
                          <a:spcPct val="100000"/>
                        </a:lnSpc>
                        <a:spcAft>
                          <a:spcPts val="0"/>
                        </a:spcAft>
                        <a:buFont typeface="Arial" panose="020B0604020202020204" pitchFamily="34" charset="0"/>
                        <a:buChar char="•"/>
                      </a:pPr>
                      <a:r>
                        <a:rPr lang="ru-RU" sz="1400" b="0" dirty="0" smtClean="0">
                          <a:effectLst/>
                          <a:latin typeface="+mn-lt"/>
                          <a:ea typeface="Calibri" panose="020F0502020204030204" pitchFamily="34" charset="0"/>
                          <a:cs typeface="Times New Roman" panose="02020603050405020304" pitchFamily="18" charset="0"/>
                        </a:rPr>
                        <a:t>Учить </a:t>
                      </a:r>
                      <a:r>
                        <a:rPr lang="ru-RU" sz="1400" b="0" dirty="0">
                          <a:effectLst/>
                          <a:latin typeface="+mn-lt"/>
                          <a:ea typeface="Calibri" panose="020F0502020204030204" pitchFamily="34" charset="0"/>
                          <a:cs typeface="Times New Roman" panose="02020603050405020304" pitchFamily="18" charset="0"/>
                        </a:rPr>
                        <a:t>вырезать одинаковые фигуры или их детали из бумаги, сложенной гармошкой, а симметричные изображения – из бумаги, сложенной пополам</a:t>
                      </a:r>
                      <a:r>
                        <a:rPr lang="ru-RU" sz="1400" b="0" dirty="0" smtClean="0">
                          <a:effectLst/>
                          <a:latin typeface="+mn-lt"/>
                          <a:ea typeface="Calibri" panose="020F0502020204030204" pitchFamily="34" charset="0"/>
                          <a:cs typeface="Times New Roman" panose="02020603050405020304" pitchFamily="18" charset="0"/>
                        </a:rPr>
                        <a:t>.</a:t>
                      </a:r>
                    </a:p>
                    <a:p>
                      <a:pPr marL="171450" indent="457200">
                        <a:lnSpc>
                          <a:spcPct val="100000"/>
                        </a:lnSpc>
                        <a:spcAft>
                          <a:spcPts val="0"/>
                        </a:spcAft>
                        <a:buFontTx/>
                        <a:buChar char="-"/>
                      </a:pPr>
                      <a:endParaRPr lang="ru-RU" sz="1400" b="0" dirty="0" smtClean="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285750" indent="457200">
                        <a:lnSpc>
                          <a:spcPct val="100000"/>
                        </a:lnSpc>
                        <a:buFont typeface="Arial" panose="020B0604020202020204" pitchFamily="34" charset="0"/>
                        <a:buChar char="•"/>
                      </a:pPr>
                      <a:r>
                        <a:rPr lang="ru-RU" sz="1400" b="0" kern="1200" dirty="0" smtClean="0">
                          <a:solidFill>
                            <a:schemeClr val="tx1"/>
                          </a:solidFill>
                          <a:effectLst/>
                          <a:latin typeface="+mn-lt"/>
                          <a:ea typeface="+mn-ea"/>
                          <a:cs typeface="+mn-cs"/>
                        </a:rPr>
                        <a:t>Развивать творческое воображение и креативность,.</a:t>
                      </a:r>
                    </a:p>
                    <a:p>
                      <a:pPr marL="285750" indent="457200">
                        <a:lnSpc>
                          <a:spcPct val="100000"/>
                        </a:lnSpc>
                        <a:buFont typeface="Arial" panose="020B0604020202020204" pitchFamily="34" charset="0"/>
                        <a:buChar char="•"/>
                      </a:pPr>
                      <a:r>
                        <a:rPr lang="ru-RU" sz="1400" b="0" kern="1200" dirty="0" smtClean="0">
                          <a:solidFill>
                            <a:schemeClr val="tx1"/>
                          </a:solidFill>
                          <a:effectLst/>
                          <a:latin typeface="+mn-lt"/>
                          <a:ea typeface="+mn-ea"/>
                          <a:cs typeface="+mn-cs"/>
                        </a:rPr>
                        <a:t>Создавать условия для самостоятельного создания детьми </a:t>
                      </a:r>
                      <a:r>
                        <a:rPr lang="ru-RU" sz="1400" b="0" kern="1200" baseline="0" dirty="0" smtClean="0">
                          <a:solidFill>
                            <a:schemeClr val="tx1"/>
                          </a:solidFill>
                          <a:effectLst/>
                          <a:latin typeface="+mn-lt"/>
                          <a:ea typeface="+mn-ea"/>
                          <a:cs typeface="+mn-cs"/>
                        </a:rPr>
                        <a:t>творческого продукта, применяя разнообразные техники изобразительного творчества: </a:t>
                      </a:r>
                      <a:r>
                        <a:rPr lang="ru-RU" sz="1400" b="0" kern="1200" dirty="0" smtClean="0">
                          <a:solidFill>
                            <a:schemeClr val="tx1"/>
                          </a:solidFill>
                          <a:effectLst/>
                          <a:latin typeface="+mn-lt"/>
                          <a:ea typeface="+mn-ea"/>
                          <a:cs typeface="+mn-cs"/>
                        </a:rPr>
                        <a:t>монотипия пейзажная,</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монотипия предметная,</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пластилинография,</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печать по трафарету,</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чёрно-белый граттаж (грунтованный лист),</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кляксография с трубочкой,</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кляксография с ниточкой,</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набрызг,</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акварельные мелки,</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тычкование,</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рисование жесткой полусухой кистью,</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эбру,</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обрывная мозаика,</a:t>
                      </a:r>
                      <a:r>
                        <a:rPr lang="ru-RU" sz="1400" b="0" kern="1200" baseline="0" dirty="0" smtClean="0">
                          <a:solidFill>
                            <a:schemeClr val="tx1"/>
                          </a:solidFill>
                          <a:effectLst/>
                          <a:latin typeface="+mn-lt"/>
                          <a:ea typeface="+mn-ea"/>
                          <a:cs typeface="+mn-cs"/>
                        </a:rPr>
                        <a:t> </a:t>
                      </a:r>
                      <a:r>
                        <a:rPr lang="ru-RU" sz="1400" b="0" kern="1200" dirty="0" smtClean="0">
                          <a:solidFill>
                            <a:schemeClr val="tx1"/>
                          </a:solidFill>
                          <a:effectLst/>
                          <a:latin typeface="+mn-lt"/>
                          <a:ea typeface="+mn-ea"/>
                          <a:cs typeface="+mn-cs"/>
                        </a:rPr>
                        <a:t>квилинг.</a:t>
                      </a:r>
                      <a:endParaRPr lang="ru-RU" sz="1400" b="0" dirty="0">
                        <a:effectLst/>
                        <a:latin typeface="+mn-lt"/>
                        <a:cs typeface="Times New Roman" panose="02020603050405020304" pitchFamily="18" charset="0"/>
                      </a:endParaRPr>
                    </a:p>
                  </a:txBody>
                  <a:tcPr marL="68580" marR="68580" marT="0" marB="0"/>
                </a:tc>
                <a:extLst>
                  <a:ext uri="{0D108BD9-81ED-4DB2-BD59-A6C34878D82A}">
                    <a16:rowId xmlns:a16="http://schemas.microsoft.com/office/drawing/2014/main" val="1633692177"/>
                  </a:ext>
                </a:extLst>
              </a:tr>
            </a:tbl>
          </a:graphicData>
        </a:graphic>
      </p:graphicFrame>
    </p:spTree>
    <p:extLst>
      <p:ext uri="{BB962C8B-B14F-4D97-AF65-F5344CB8AC3E}">
        <p14:creationId xmlns:p14="http://schemas.microsoft.com/office/powerpoint/2010/main" val="362158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1744</TotalTime>
  <Words>1781</Words>
  <Application>Microsoft Office PowerPoint</Application>
  <PresentationFormat>Широкоэкранный</PresentationFormat>
  <Paragraphs>257</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Times New Roman</vt:lpstr>
      <vt:lpstr>Wingdings</vt:lpstr>
      <vt:lpstr>Тема Office</vt:lpstr>
      <vt:lpstr>Государственное бюджетное общеобразовательное учреждение Самарской области  средняя общеобразовательная школа «Образовательный центр «Южный город»  пос. Придорожный муниципального района Волжский Самарской области  структурное подразделение «Детский сад «Лукоморье»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бюджетное общеобразовательное учреждение Самарской области средняя общеобразовательная школа «Образовательный центр «Южный город» пос. Придорожный муниципального района Волжский Самарской области структурное подразделение «Детский сад «Лукоморье» (СП «Детский сад «Лукоморье» ГБОУ СОШ «ОЦ «Южный город»  пос. Придорожный)</dc:title>
  <dc:creator>Компьютер</dc:creator>
  <cp:lastModifiedBy>User</cp:lastModifiedBy>
  <cp:revision>88</cp:revision>
  <dcterms:created xsi:type="dcterms:W3CDTF">2022-11-23T09:41:03Z</dcterms:created>
  <dcterms:modified xsi:type="dcterms:W3CDTF">2023-06-13T11:58:32Z</dcterms:modified>
</cp:coreProperties>
</file>